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1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3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4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5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7.xml" ContentType="application/vnd.openxmlformats-officedocument.themeOverride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theme/themeOverride9.xml" ContentType="application/vnd.openxmlformats-officedocument.themeOverride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07" r:id="rId3"/>
    <p:sldMasterId id="2147483724" r:id="rId4"/>
    <p:sldMasterId id="2147483740" r:id="rId5"/>
    <p:sldMasterId id="2147483744" r:id="rId6"/>
    <p:sldMasterId id="2147483756" r:id="rId7"/>
    <p:sldMasterId id="2147483768" r:id="rId8"/>
    <p:sldMasterId id="2147483780" r:id="rId9"/>
    <p:sldMasterId id="2147483787" r:id="rId10"/>
    <p:sldMasterId id="2147483797" r:id="rId11"/>
    <p:sldMasterId id="2147483806" r:id="rId12"/>
    <p:sldMasterId id="2147483817" r:id="rId13"/>
    <p:sldMasterId id="2147483828" r:id="rId14"/>
    <p:sldMasterId id="2147483867" r:id="rId15"/>
  </p:sldMasterIdLst>
  <p:notesMasterIdLst>
    <p:notesMasterId r:id="rId45"/>
  </p:notesMasterIdLst>
  <p:handoutMasterIdLst>
    <p:handoutMasterId r:id="rId46"/>
  </p:handoutMasterIdLst>
  <p:sldIdLst>
    <p:sldId id="550" r:id="rId16"/>
    <p:sldId id="528" r:id="rId17"/>
    <p:sldId id="387" r:id="rId18"/>
    <p:sldId id="397" r:id="rId19"/>
    <p:sldId id="390" r:id="rId20"/>
    <p:sldId id="563" r:id="rId21"/>
    <p:sldId id="564" r:id="rId22"/>
    <p:sldId id="565" r:id="rId23"/>
    <p:sldId id="560" r:id="rId24"/>
    <p:sldId id="384" r:id="rId25"/>
    <p:sldId id="385" r:id="rId26"/>
    <p:sldId id="546" r:id="rId27"/>
    <p:sldId id="545" r:id="rId28"/>
    <p:sldId id="400" r:id="rId29"/>
    <p:sldId id="391" r:id="rId30"/>
    <p:sldId id="519" r:id="rId31"/>
    <p:sldId id="365" r:id="rId32"/>
    <p:sldId id="518" r:id="rId33"/>
    <p:sldId id="419" r:id="rId34"/>
    <p:sldId id="523" r:id="rId35"/>
    <p:sldId id="367" r:id="rId36"/>
    <p:sldId id="554" r:id="rId37"/>
    <p:sldId id="547" r:id="rId38"/>
    <p:sldId id="430" r:id="rId39"/>
    <p:sldId id="566" r:id="rId40"/>
    <p:sldId id="548" r:id="rId41"/>
    <p:sldId id="549" r:id="rId42"/>
    <p:sldId id="562" r:id="rId43"/>
    <p:sldId id="552" r:id="rId44"/>
  </p:sldIdLst>
  <p:sldSz cx="9906000" cy="6858000" type="A4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6" userDrawn="1">
          <p15:clr>
            <a:srgbClr val="A4A3A4"/>
          </p15:clr>
        </p15:guide>
        <p15:guide id="2" pos="2984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GUET, Christophe" initials="D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EBF"/>
    <a:srgbClr val="F9F9F9"/>
    <a:srgbClr val="15A1D9"/>
    <a:srgbClr val="FF00FF"/>
    <a:srgbClr val="C5E0B4"/>
    <a:srgbClr val="3399FF"/>
    <a:srgbClr val="800000"/>
    <a:srgbClr val="89EEF3"/>
    <a:srgbClr val="13AFB7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97" autoAdjust="0"/>
    <p:restoredTop sz="99886" autoAdjust="0"/>
  </p:normalViewPr>
  <p:slideViewPr>
    <p:cSldViewPr showGuides="1">
      <p:cViewPr varScale="1">
        <p:scale>
          <a:sx n="70" d="100"/>
          <a:sy n="70" d="100"/>
        </p:scale>
        <p:origin x="-91" y="-178"/>
      </p:cViewPr>
      <p:guideLst>
        <p:guide orient="horz" pos="2886"/>
        <p:guide orient="horz"/>
        <p:guide pos="298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0862"/>
    </p:cViewPr>
  </p:sorterViewPr>
  <p:notesViewPr>
    <p:cSldViewPr showGuides="1">
      <p:cViewPr varScale="1">
        <p:scale>
          <a:sx n="52" d="100"/>
          <a:sy n="52" d="100"/>
        </p:scale>
        <p:origin x="-196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6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7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9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Century Gothic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Ile de France</c:v>
                </c:pt>
                <c:pt idx="1">
                  <c:v>Nord Ouest</c:v>
                </c:pt>
                <c:pt idx="2">
                  <c:v>Nord Est</c:v>
                </c:pt>
                <c:pt idx="3">
                  <c:v>Sud Ouest</c:v>
                </c:pt>
                <c:pt idx="4">
                  <c:v>Sud Est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</c:v>
                </c:pt>
                <c:pt idx="1">
                  <c:v>0.16</c:v>
                </c:pt>
                <c:pt idx="2">
                  <c:v>0.27</c:v>
                </c:pt>
                <c:pt idx="3">
                  <c:v>0.17</c:v>
                </c:pt>
                <c:pt idx="4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94719360"/>
        <c:axId val="94737536"/>
      </c:barChart>
      <c:catAx>
        <c:axId val="947193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94737536"/>
        <c:crosses val="autoZero"/>
        <c:auto val="1"/>
        <c:lblAlgn val="ctr"/>
        <c:lblOffset val="100"/>
        <c:noMultiLvlLbl val="0"/>
      </c:catAx>
      <c:valAx>
        <c:axId val="94737536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471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1424527816468E-2"/>
          <c:y val="1.4507192460317463E-2"/>
          <c:w val="0.98727857547218367"/>
          <c:h val="0.9734918154761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25,4</a:t>
                    </a:r>
                    <a:endParaRPr lang="en-US" b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100" b="1" i="1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Feuil1!$A$2:$A$11</c:f>
              <c:strCache>
                <c:ptCount val="10"/>
                <c:pt idx="0">
                  <c:v>1. Difficulté pour se relever et/ou se déplacer et/ou chutes</c:v>
                </c:pt>
                <c:pt idx="1">
                  <c:v>8. Fatigabilité</c:v>
                </c:pt>
                <c:pt idx="2">
                  <c:v>3. Douleurs, crampes</c:v>
                </c:pt>
                <c:pt idx="3">
                  <c:v>4. Troubles de la vision</c:v>
                </c:pt>
                <c:pt idx="4">
                  <c:v>2. Difficulté à soulever ou à manipuler des objets</c:v>
                </c:pt>
                <c:pt idx="5">
                  <c:v>9. Troubles cognitifs</c:v>
                </c:pt>
                <c:pt idx="6">
                  <c:v>6. Troubles respiratoires</c:v>
                </c:pt>
                <c:pt idx="7">
                  <c:v>5. Difficultés à avaler</c:v>
                </c:pt>
                <c:pt idx="8">
                  <c:v>7. Troubles cardiaques</c:v>
                </c:pt>
                <c:pt idx="9">
                  <c:v>10. Autres troubles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25.4</c:v>
                </c:pt>
                <c:pt idx="1">
                  <c:v>26.2</c:v>
                </c:pt>
                <c:pt idx="2">
                  <c:v>26.7</c:v>
                </c:pt>
                <c:pt idx="3">
                  <c:v>28.6</c:v>
                </c:pt>
                <c:pt idx="4">
                  <c:v>29.3</c:v>
                </c:pt>
                <c:pt idx="5">
                  <c:v>29.8</c:v>
                </c:pt>
                <c:pt idx="6">
                  <c:v>31.9</c:v>
                </c:pt>
                <c:pt idx="7">
                  <c:v>34.5</c:v>
                </c:pt>
                <c:pt idx="8">
                  <c:v>35.6</c:v>
                </c:pt>
                <c:pt idx="9">
                  <c:v>25.8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9"/>
        <c:axId val="342525056"/>
        <c:axId val="393556736"/>
      </c:barChart>
      <c:catAx>
        <c:axId val="342525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93556736"/>
        <c:crosses val="autoZero"/>
        <c:auto val="1"/>
        <c:lblAlgn val="ctr"/>
        <c:lblOffset val="100"/>
        <c:noMultiLvlLbl val="0"/>
      </c:catAx>
      <c:valAx>
        <c:axId val="393556736"/>
        <c:scaling>
          <c:orientation val="minMax"/>
          <c:max val="4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25250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1424527816468E-2"/>
          <c:y val="1.4507192460317463E-2"/>
          <c:w val="0.98727857547218367"/>
          <c:h val="0.9734918154761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100" b="1" i="1" u="none" strike="noStrike" kern="1200" baseline="0">
                    <a:solidFill>
                      <a:srgbClr val="548235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Feuil1!$A$2:$A$11</c:f>
              <c:strCache>
                <c:ptCount val="10"/>
                <c:pt idx="0">
                  <c:v>1. Difficulté pour se relever et/ou se déplacer et/ou chutes</c:v>
                </c:pt>
                <c:pt idx="1">
                  <c:v>8. Fatigabilité</c:v>
                </c:pt>
                <c:pt idx="2">
                  <c:v>3. Douleurs, crampes</c:v>
                </c:pt>
                <c:pt idx="3">
                  <c:v>4. Troubles de la vision</c:v>
                </c:pt>
                <c:pt idx="4">
                  <c:v>9. Troubles cognitifs</c:v>
                </c:pt>
                <c:pt idx="5">
                  <c:v>2. Difficulté à soulever ou à manipuler des objets</c:v>
                </c:pt>
                <c:pt idx="6">
                  <c:v>6. Troubles respiratoires</c:v>
                </c:pt>
                <c:pt idx="7">
                  <c:v>5. Difficultés à avaler</c:v>
                </c:pt>
                <c:pt idx="8">
                  <c:v>7. Troubles cardiaques</c:v>
                </c:pt>
                <c:pt idx="9">
                  <c:v>10. Autres troubles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11.9</c:v>
                </c:pt>
                <c:pt idx="1">
                  <c:v>8</c:v>
                </c:pt>
                <c:pt idx="2">
                  <c:v>8.5</c:v>
                </c:pt>
                <c:pt idx="3">
                  <c:v>6.4</c:v>
                </c:pt>
                <c:pt idx="4">
                  <c:v>5.9</c:v>
                </c:pt>
                <c:pt idx="5">
                  <c:v>8.9</c:v>
                </c:pt>
                <c:pt idx="6">
                  <c:v>3.4</c:v>
                </c:pt>
                <c:pt idx="7">
                  <c:v>3.1</c:v>
                </c:pt>
                <c:pt idx="8">
                  <c:v>2.7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9"/>
        <c:axId val="411394048"/>
        <c:axId val="411395968"/>
      </c:barChart>
      <c:catAx>
        <c:axId val="411394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411395968"/>
        <c:crosses val="autoZero"/>
        <c:auto val="1"/>
        <c:lblAlgn val="ctr"/>
        <c:lblOffset val="100"/>
        <c:noMultiLvlLbl val="0"/>
      </c:catAx>
      <c:valAx>
        <c:axId val="411395968"/>
        <c:scaling>
          <c:orientation val="minMax"/>
          <c:max val="4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113940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54139544946748E-3"/>
          <c:y val="5.4627121203057209E-3"/>
          <c:w val="0.98727857547218367"/>
          <c:h val="0.9734918154761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1ADC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fr-FR" sz="1100" b="1" i="0" u="none" strike="noStrike" kern="1200" baseline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entury Gothic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1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Feuil1!$A$2:$A$8</c:f>
              <c:strCach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 et plus</c:v>
                </c:pt>
                <c:pt idx="6">
                  <c:v>Non réponse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0.02</c:v>
                </c:pt>
                <c:pt idx="1">
                  <c:v>0.32</c:v>
                </c:pt>
                <c:pt idx="2">
                  <c:v>0.17</c:v>
                </c:pt>
                <c:pt idx="3">
                  <c:v>0.12</c:v>
                </c:pt>
                <c:pt idx="4">
                  <c:v>0.06</c:v>
                </c:pt>
                <c:pt idx="5">
                  <c:v>0.13</c:v>
                </c:pt>
                <c:pt idx="6">
                  <c:v>0.18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9"/>
        <c:axId val="22363136"/>
        <c:axId val="22364928"/>
      </c:barChart>
      <c:catAx>
        <c:axId val="22363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364928"/>
        <c:crosses val="autoZero"/>
        <c:auto val="1"/>
        <c:lblAlgn val="ctr"/>
        <c:lblOffset val="100"/>
        <c:noMultiLvlLbl val="0"/>
      </c:catAx>
      <c:valAx>
        <c:axId val="22364928"/>
        <c:scaling>
          <c:orientation val="minMax"/>
          <c:max val="0.70000000000000007"/>
          <c:min val="0"/>
        </c:scaling>
        <c:delete val="1"/>
        <c:axPos val="t"/>
        <c:numFmt formatCode="0%" sourceLinked="1"/>
        <c:majorTickMark val="none"/>
        <c:minorTickMark val="none"/>
        <c:tickLblPos val="none"/>
        <c:crossAx val="223631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1424527816468E-2"/>
          <c:y val="1.4507192460317463E-2"/>
          <c:w val="0.98727857547218367"/>
          <c:h val="0.9734918154761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2828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fr-FR" sz="1100" b="0" i="0" u="none" strike="noStrike" kern="1200" baseline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entury Gothic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1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Feuil1!$A$2:$A$7</c:f>
              <c:strCache>
                <c:ptCount val="5"/>
                <c:pt idx="0">
                  <c:v>0 à 3 mois</c:v>
                </c:pt>
                <c:pt idx="1">
                  <c:v>4 à 6 mois</c:v>
                </c:pt>
                <c:pt idx="2">
                  <c:v>7  à -12mois</c:v>
                </c:pt>
                <c:pt idx="3">
                  <c:v>12 mois</c:v>
                </c:pt>
                <c:pt idx="4">
                  <c:v>1 an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0.27999999999999997</c:v>
                </c:pt>
                <c:pt idx="1">
                  <c:v>0.19999999999999998</c:v>
                </c:pt>
                <c:pt idx="2">
                  <c:v>9.3333333333333351E-2</c:v>
                </c:pt>
                <c:pt idx="3">
                  <c:v>0.13333333333333333</c:v>
                </c:pt>
                <c:pt idx="4">
                  <c:v>0.29333333333333333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9"/>
        <c:axId val="301959808"/>
        <c:axId val="302992384"/>
      </c:barChart>
      <c:catAx>
        <c:axId val="3019598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02992384"/>
        <c:crosses val="autoZero"/>
        <c:auto val="1"/>
        <c:lblAlgn val="ctr"/>
        <c:lblOffset val="100"/>
        <c:noMultiLvlLbl val="0"/>
      </c:catAx>
      <c:valAx>
        <c:axId val="302992384"/>
        <c:scaling>
          <c:orientation val="minMax"/>
          <c:max val="1"/>
          <c:min val="0"/>
        </c:scaling>
        <c:delete val="1"/>
        <c:axPos val="t"/>
        <c:numFmt formatCode="0%" sourceLinked="1"/>
        <c:majorTickMark val="none"/>
        <c:minorTickMark val="none"/>
        <c:tickLblPos val="none"/>
        <c:crossAx val="301959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3794220147291E-2"/>
          <c:y val="8.5508212560386473E-2"/>
          <c:w val="0.84237942201472893"/>
          <c:h val="0.7921719806763284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FF00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5"/>
            <c:bubble3D val="0"/>
            <c:spPr>
              <a:noFill/>
              <a:ln w="571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048231194108363E-2"/>
                  <c:y val="9.2028985507246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Feuil1!$A$2:$A$7</c:f>
              <c:strCache>
                <c:ptCount val="6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5">
                  <c:v>4e trim.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0.36</c:v>
                </c:pt>
                <c:pt idx="1">
                  <c:v>0.09</c:v>
                </c:pt>
                <c:pt idx="2">
                  <c:v>0.41</c:v>
                </c:pt>
                <c:pt idx="3">
                  <c:v>0.1</c:v>
                </c:pt>
                <c:pt idx="4">
                  <c:v>0.04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3794220147291E-2"/>
          <c:y val="8.5508212560386473E-2"/>
          <c:w val="0.84237942201472893"/>
          <c:h val="0.7921719806763284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noFill/>
              <a:ln w="571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0.35</c:v>
                </c:pt>
                <c:pt idx="1">
                  <c:v>0.56999999999999995</c:v>
                </c:pt>
                <c:pt idx="2">
                  <c:v>0.08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589225378593611E-2"/>
          <c:y val="3.0256267007982802E-2"/>
          <c:w val="0.91183516970336198"/>
          <c:h val="0.964229615375204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E5E70"/>
            </a:solidFill>
            <a:effectLst/>
          </c:spPr>
          <c:invertIfNegative val="0"/>
          <c:dLbls>
            <c:dLbl>
              <c:idx val="0"/>
              <c:layout>
                <c:manualLayout>
                  <c:x val="9.4981747798779294E-3"/>
                  <c:y val="9.243307886373153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60131108929826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320262217859577E-2"/>
                  <c:y val="7.39464630909853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60131108929826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19558867706464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019558867706464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Quand je parlais de mes symptômes, j'avais l'impression que personne ne me croyait</c:v>
                </c:pt>
                <c:pt idx="1">
                  <c:v>Il m'est arrivé de baisser les bras</c:v>
                </c:pt>
                <c:pt idx="2">
                  <c:v>Ce n'est qu'avec l'aggravation des symptômes que j'ai recommencé à chercher un diagnostic</c:v>
                </c:pt>
                <c:pt idx="3">
                  <c:v>J'ai multiplié les consultations de médecins pour trouver une réponse satisfaisante</c:v>
                </c:pt>
                <c:pt idx="4">
                  <c:v>Beaucoup de temps a été perdu car il y a eu des erreurs de diagnostic</c:v>
                </c:pt>
                <c:pt idx="5">
                  <c:v>Certains professionnels ont considéré que ce n'était pas vraiment une maladie</c:v>
                </c:pt>
                <c:pt idx="6">
                  <c:v>Les résultats d'examens et les avis des professionnels ont souvent été contradictoires</c:v>
                </c:pt>
                <c:pt idx="7">
                  <c:v>Beaucoup d'analyses et d'examens ont été faits inutilement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0.48648648648648646</c:v>
                </c:pt>
                <c:pt idx="1">
                  <c:v>0.39759036144578314</c:v>
                </c:pt>
                <c:pt idx="2">
                  <c:v>0.38356164383561647</c:v>
                </c:pt>
                <c:pt idx="3">
                  <c:v>0.36486486486486486</c:v>
                </c:pt>
                <c:pt idx="4">
                  <c:v>0.36363636363636359</c:v>
                </c:pt>
                <c:pt idx="5">
                  <c:v>0.31944444444444448</c:v>
                </c:pt>
                <c:pt idx="6">
                  <c:v>0.18055555555555555</c:v>
                </c:pt>
                <c:pt idx="7">
                  <c:v>0.16438356164383564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2E8EA8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Quand je parlais de mes symptômes, j'avais l'impression que personne ne me croyait</c:v>
                </c:pt>
                <c:pt idx="1">
                  <c:v>Il m'est arrivé de baisser les bras</c:v>
                </c:pt>
                <c:pt idx="2">
                  <c:v>Ce n'est qu'avec l'aggravation des symptômes que j'ai recommencé à chercher un diagnostic</c:v>
                </c:pt>
                <c:pt idx="3">
                  <c:v>J'ai multiplié les consultations de médecins pour trouver une réponse satisfaisante</c:v>
                </c:pt>
                <c:pt idx="4">
                  <c:v>Beaucoup de temps a été perdu car il y a eu des erreurs de diagnostic</c:v>
                </c:pt>
                <c:pt idx="5">
                  <c:v>Certains professionnels ont considéré que ce n'était pas vraiment une maladie</c:v>
                </c:pt>
                <c:pt idx="6">
                  <c:v>Les résultats d'examens et les avis des professionnels ont souvent été contradictoires</c:v>
                </c:pt>
                <c:pt idx="7">
                  <c:v>Beaucoup d'analyses et d'examens ont été faits inutilement</c:v>
                </c:pt>
              </c:strCache>
            </c:strRef>
          </c:cat>
          <c:val>
            <c:numRef>
              <c:f>Feuil1!$C$2:$C$9</c:f>
              <c:numCache>
                <c:formatCode>0%</c:formatCode>
                <c:ptCount val="8"/>
                <c:pt idx="0">
                  <c:v>0.2162162162162162</c:v>
                </c:pt>
                <c:pt idx="1">
                  <c:v>0.26506024096385539</c:v>
                </c:pt>
                <c:pt idx="2">
                  <c:v>0.24657534246575341</c:v>
                </c:pt>
                <c:pt idx="3">
                  <c:v>0.27027027027027029</c:v>
                </c:pt>
                <c:pt idx="4">
                  <c:v>0.21212121212121213</c:v>
                </c:pt>
                <c:pt idx="5">
                  <c:v>0.1944444444444445</c:v>
                </c:pt>
                <c:pt idx="6">
                  <c:v>0.2361111111111111</c:v>
                </c:pt>
                <c:pt idx="7">
                  <c:v>0.17808219178082194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C00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Quand je parlais de mes symptômes, j'avais l'impression que personne ne me croyait</c:v>
                </c:pt>
                <c:pt idx="1">
                  <c:v>Il m'est arrivé de baisser les bras</c:v>
                </c:pt>
                <c:pt idx="2">
                  <c:v>Ce n'est qu'avec l'aggravation des symptômes que j'ai recommencé à chercher un diagnostic</c:v>
                </c:pt>
                <c:pt idx="3">
                  <c:v>J'ai multiplié les consultations de médecins pour trouver une réponse satisfaisante</c:v>
                </c:pt>
                <c:pt idx="4">
                  <c:v>Beaucoup de temps a été perdu car il y a eu des erreurs de diagnostic</c:v>
                </c:pt>
                <c:pt idx="5">
                  <c:v>Certains professionnels ont considéré que ce n'était pas vraiment une maladie</c:v>
                </c:pt>
                <c:pt idx="6">
                  <c:v>Les résultats d'examens et les avis des professionnels ont souvent été contradictoires</c:v>
                </c:pt>
                <c:pt idx="7">
                  <c:v>Beaucoup d'analyses et d'examens ont été faits inutilement</c:v>
                </c:pt>
              </c:strCache>
            </c:strRef>
          </c:cat>
          <c:val>
            <c:numRef>
              <c:f>Feuil1!$D$2:$D$9</c:f>
              <c:numCache>
                <c:formatCode>0%</c:formatCode>
                <c:ptCount val="8"/>
                <c:pt idx="0">
                  <c:v>0.1081081081081081</c:v>
                </c:pt>
                <c:pt idx="1">
                  <c:v>0.10843373493975902</c:v>
                </c:pt>
                <c:pt idx="2">
                  <c:v>9.5890410958904118E-2</c:v>
                </c:pt>
                <c:pt idx="3">
                  <c:v>0.1216216216216216</c:v>
                </c:pt>
                <c:pt idx="4">
                  <c:v>0.1212121212121212</c:v>
                </c:pt>
                <c:pt idx="5">
                  <c:v>0.125</c:v>
                </c:pt>
                <c:pt idx="6">
                  <c:v>0.2361111111111111</c:v>
                </c:pt>
                <c:pt idx="7">
                  <c:v>0.21917808219178084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EB434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Quand je parlais de mes symptômes, j'avais l'impression que personne ne me croyait</c:v>
                </c:pt>
                <c:pt idx="1">
                  <c:v>Il m'est arrivé de baisser les bras</c:v>
                </c:pt>
                <c:pt idx="2">
                  <c:v>Ce n'est qu'avec l'aggravation des symptômes que j'ai recommencé à chercher un diagnostic</c:v>
                </c:pt>
                <c:pt idx="3">
                  <c:v>J'ai multiplié les consultations de médecins pour trouver une réponse satisfaisante</c:v>
                </c:pt>
                <c:pt idx="4">
                  <c:v>Beaucoup de temps a été perdu car il y a eu des erreurs de diagnostic</c:v>
                </c:pt>
                <c:pt idx="5">
                  <c:v>Certains professionnels ont considéré que ce n'était pas vraiment une maladie</c:v>
                </c:pt>
                <c:pt idx="6">
                  <c:v>Les résultats d'examens et les avis des professionnels ont souvent été contradictoires</c:v>
                </c:pt>
                <c:pt idx="7">
                  <c:v>Beaucoup d'analyses et d'examens ont été faits inutilement</c:v>
                </c:pt>
              </c:strCache>
            </c:strRef>
          </c:cat>
          <c:val>
            <c:numRef>
              <c:f>Feuil1!$E$2:$E$9</c:f>
              <c:numCache>
                <c:formatCode>0%</c:formatCode>
                <c:ptCount val="8"/>
                <c:pt idx="0">
                  <c:v>0.18918918918918917</c:v>
                </c:pt>
                <c:pt idx="1">
                  <c:v>0.2289156626506024</c:v>
                </c:pt>
                <c:pt idx="2">
                  <c:v>0.27397260273972607</c:v>
                </c:pt>
                <c:pt idx="3">
                  <c:v>0.2432432432432432</c:v>
                </c:pt>
                <c:pt idx="4">
                  <c:v>0.30303030303030304</c:v>
                </c:pt>
                <c:pt idx="5">
                  <c:v>0.36111111111111116</c:v>
                </c:pt>
                <c:pt idx="6">
                  <c:v>0.34722222222222221</c:v>
                </c:pt>
                <c:pt idx="7">
                  <c:v>0.43835616438356168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Quand je parlais de mes symptômes, j'avais l'impression que personne ne me croyait</c:v>
                </c:pt>
                <c:pt idx="1">
                  <c:v>Il m'est arrivé de baisser les bras</c:v>
                </c:pt>
                <c:pt idx="2">
                  <c:v>Ce n'est qu'avec l'aggravation des symptômes que j'ai recommencé à chercher un diagnostic</c:v>
                </c:pt>
                <c:pt idx="3">
                  <c:v>J'ai multiplié les consultations de médecins pour trouver une réponse satisfaisante</c:v>
                </c:pt>
                <c:pt idx="4">
                  <c:v>Beaucoup de temps a été perdu car il y a eu des erreurs de diagnostic</c:v>
                </c:pt>
                <c:pt idx="5">
                  <c:v>Certains professionnels ont considéré que ce n'était pas vraiment une maladie</c:v>
                </c:pt>
                <c:pt idx="6">
                  <c:v>Les résultats d'examens et les avis des professionnels ont souvent été contradictoires</c:v>
                </c:pt>
                <c:pt idx="7">
                  <c:v>Beaucoup d'analyses et d'examens ont été faits inutilement</c:v>
                </c:pt>
              </c:strCache>
            </c:strRef>
          </c:cat>
          <c:val>
            <c:numRef>
              <c:f>Feuil1!$F$2:$F$9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6776960"/>
        <c:axId val="116778496"/>
      </c:barChart>
      <c:catAx>
        <c:axId val="1167769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16778496"/>
        <c:crosses val="autoZero"/>
        <c:auto val="1"/>
        <c:lblAlgn val="ctr"/>
        <c:lblOffset val="100"/>
        <c:noMultiLvlLbl val="0"/>
      </c:catAx>
      <c:valAx>
        <c:axId val="1167784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67769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89225378593611E-2"/>
          <c:y val="3.0256267007982802E-2"/>
          <c:w val="0.91183516970336198"/>
          <c:h val="0.964229615375204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E5E70"/>
            </a:solidFill>
            <a:effectLst/>
          </c:spPr>
          <c:invertIfNegative val="0"/>
          <c:dLbls>
            <c:dLbl>
              <c:idx val="0"/>
              <c:layout>
                <c:manualLayout>
                  <c:x val="9.4981747798779294E-3"/>
                  <c:y val="9.243307886373153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019558867706464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Ma famille et/ou mes amis m'ont soutenu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0.49397590361445787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2E8EA8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Ma famille et/ou mes amis m'ont soutenu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0.27710843373493982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C00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Ma famille et/ou mes amis m'ont soutenu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0.1445783132530121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EB434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Ma famille et/ou mes amis m'ont soutenu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8.4337349397590383E-2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Ma famille et/ou mes amis m'ont soutenu</c:v>
                </c:pt>
              </c:strCache>
            </c:strRef>
          </c:cat>
          <c:val>
            <c:numRef>
              <c:f>Feuil1!$F$2</c:f>
              <c:numCache>
                <c:formatCode>0%</c:formatCode>
                <c:ptCount val="1"/>
              </c:numCache>
            </c:numRef>
          </c:val>
        </c:ser>
        <c:ser>
          <c:idx val="5"/>
          <c:order val="5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Ma famille et/ou mes amis m'ont soutenu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7587840"/>
        <c:axId val="127589376"/>
      </c:barChart>
      <c:catAx>
        <c:axId val="1275878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27589376"/>
        <c:crosses val="autoZero"/>
        <c:auto val="1"/>
        <c:lblAlgn val="ctr"/>
        <c:lblOffset val="100"/>
        <c:noMultiLvlLbl val="0"/>
      </c:catAx>
      <c:valAx>
        <c:axId val="127589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75878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589225378593611E-2"/>
          <c:y val="3.0256267007982802E-2"/>
          <c:w val="0.91183516970336198"/>
          <c:h val="0.964229615375204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E5E70"/>
            </a:solidFill>
            <a:effectLst/>
          </c:spPr>
          <c:invertIfNegative val="0"/>
          <c:dLbls>
            <c:dLbl>
              <c:idx val="0"/>
              <c:layout>
                <c:manualLayout>
                  <c:x val="8.660131108929826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320262217859577E-2"/>
                  <c:y val="7.39464630909853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60131108929826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19558867706464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019558867706464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J'ai été bien informé(e) sur la nature et la raison des examens qui ont été pratiqués</c:v>
                </c:pt>
                <c:pt idx="2">
                  <c:v>Beaucoup de professionnels se sont impliqués autour de moi</c:v>
                </c:pt>
                <c:pt idx="3">
                  <c:v>L'ensemble des médecins rencontrés se sont parfaitement coordonnés</c:v>
                </c:pt>
                <c:pt idx="4">
                  <c:v>Tout a été fait, ce n'était pas possible d'aller plus vite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 formatCode="0%">
                  <c:v>0.37209302325581395</c:v>
                </c:pt>
                <c:pt idx="2" formatCode="0%">
                  <c:v>0.24675324675324675</c:v>
                </c:pt>
                <c:pt idx="3" formatCode="0%">
                  <c:v>0.2073170731707317</c:v>
                </c:pt>
                <c:pt idx="4" formatCode="0%">
                  <c:v>0.15942028985507248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2E8EA8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J'ai été bien informé(e) sur la nature et la raison des examens qui ont été pratiqués</c:v>
                </c:pt>
                <c:pt idx="2">
                  <c:v>Beaucoup de professionnels se sont impliqués autour de moi</c:v>
                </c:pt>
                <c:pt idx="3">
                  <c:v>L'ensemble des médecins rencontrés se sont parfaitement coordonnés</c:v>
                </c:pt>
                <c:pt idx="4">
                  <c:v>Tout a été fait, ce n'était pas possible d'aller plus vite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 formatCode="0%">
                  <c:v>0.3604651162790698</c:v>
                </c:pt>
                <c:pt idx="2" formatCode="0%">
                  <c:v>0.40259740259740256</c:v>
                </c:pt>
                <c:pt idx="3" formatCode="0%">
                  <c:v>0.32926829268292684</c:v>
                </c:pt>
                <c:pt idx="4" formatCode="0%">
                  <c:v>0.36231884057971014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C00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J'ai été bien informé(e) sur la nature et la raison des examens qui ont été pratiqués</c:v>
                </c:pt>
                <c:pt idx="2">
                  <c:v>Beaucoup de professionnels se sont impliqués autour de moi</c:v>
                </c:pt>
                <c:pt idx="3">
                  <c:v>L'ensemble des médecins rencontrés se sont parfaitement coordonnés</c:v>
                </c:pt>
                <c:pt idx="4">
                  <c:v>Tout a été fait, ce n'était pas possible d'aller plus vite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 formatCode="0%">
                  <c:v>0.13953488372093023</c:v>
                </c:pt>
                <c:pt idx="2" formatCode="0%">
                  <c:v>0.18181818181818185</c:v>
                </c:pt>
                <c:pt idx="3" formatCode="0%">
                  <c:v>0.21951219512195122</c:v>
                </c:pt>
                <c:pt idx="4" formatCode="0%">
                  <c:v>0.17391304347826084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EB434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J'ai été bien informé(e) sur la nature et la raison des examens qui ont été pratiqués</c:v>
                </c:pt>
                <c:pt idx="2">
                  <c:v>Beaucoup de professionnels se sont impliqués autour de moi</c:v>
                </c:pt>
                <c:pt idx="3">
                  <c:v>L'ensemble des médecins rencontrés se sont parfaitement coordonnés</c:v>
                </c:pt>
                <c:pt idx="4">
                  <c:v>Tout a été fait, ce n'était pas possible d'aller plus vite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 formatCode="0%">
                  <c:v>0.12790697674418602</c:v>
                </c:pt>
                <c:pt idx="2" formatCode="0%">
                  <c:v>0.16883116883116883</c:v>
                </c:pt>
                <c:pt idx="3" formatCode="0%">
                  <c:v>0.24390243902439027</c:v>
                </c:pt>
                <c:pt idx="4" formatCode="0%">
                  <c:v>0.30434782608695649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J'ai été bien informé(e) sur la nature et la raison des examens qui ont été pratiqués</c:v>
                </c:pt>
                <c:pt idx="2">
                  <c:v>Beaucoup de professionnels se sont impliqués autour de moi</c:v>
                </c:pt>
                <c:pt idx="3">
                  <c:v>L'ensemble des médecins rencontrés se sont parfaitement coordonnés</c:v>
                </c:pt>
                <c:pt idx="4">
                  <c:v>Tout a été fait, ce n'était pas possible d'aller plus vite</c:v>
                </c:pt>
              </c:strCache>
            </c:strRef>
          </c:cat>
          <c:val>
            <c:numRef>
              <c:f>Feuil1!$F$2:$F$6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7765120"/>
        <c:axId val="127664512"/>
      </c:barChart>
      <c:catAx>
        <c:axId val="1277651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27664512"/>
        <c:crosses val="autoZero"/>
        <c:auto val="1"/>
        <c:lblAlgn val="ctr"/>
        <c:lblOffset val="100"/>
        <c:noMultiLvlLbl val="0"/>
      </c:catAx>
      <c:valAx>
        <c:axId val="1276645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776512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1424527816468E-2"/>
          <c:y val="1.4507192460317463E-2"/>
          <c:w val="0.98727857547218367"/>
          <c:h val="0.9734918154761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fr-FR" sz="1100" b="1" i="0" u="none" strike="noStrike" kern="1200" baseline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entury Gothic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1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Feuil1!$A$2:$A$12</c:f>
              <c:strCache>
                <c:ptCount val="11"/>
                <c:pt idx="0">
                  <c:v> - 1.    Avoir envie de se battre contre la maladie</c:v>
                </c:pt>
                <c:pt idx="1">
                  <c:v> - 3.    Se sentir citoyen(ne) à part entière</c:v>
                </c:pt>
                <c:pt idx="2">
                  <c:v> - 4.    Penser à des projets qui tiennent à coeur</c:v>
                </c:pt>
                <c:pt idx="3">
                  <c:v> - 8.    Avoir confiance dans les progrès de la recherche</c:v>
                </c:pt>
                <c:pt idx="5">
                  <c:v> - 10. Avoir peur de l'avenir</c:v>
                </c:pt>
                <c:pt idx="6">
                  <c:v> - 2.   Sentiment d'injustice</c:v>
                </c:pt>
                <c:pt idx="7">
                  <c:v> - 6.    Avoir le sentiment d'être un poids pour les proches</c:v>
                </c:pt>
                <c:pt idx="8">
                  <c:v> - 9.    Se sentir seul(e)</c:v>
                </c:pt>
                <c:pt idx="9">
                  <c:v> - 5.    Se sentir en sécurité</c:v>
                </c:pt>
                <c:pt idx="10">
                  <c:v> - 7.    S'en vouloir d'être malade</c:v>
                </c:pt>
              </c:strCache>
            </c:strRef>
          </c:cat>
          <c:val>
            <c:numRef>
              <c:f>Feuil1!$B$2:$B$12</c:f>
              <c:numCache>
                <c:formatCode>0%</c:formatCode>
                <c:ptCount val="11"/>
                <c:pt idx="0">
                  <c:v>0.77</c:v>
                </c:pt>
                <c:pt idx="1">
                  <c:v>0.57999999999999996</c:v>
                </c:pt>
                <c:pt idx="2">
                  <c:v>0.57999999999999996</c:v>
                </c:pt>
                <c:pt idx="3">
                  <c:v>0.43</c:v>
                </c:pt>
                <c:pt idx="5">
                  <c:v>0.53</c:v>
                </c:pt>
                <c:pt idx="6">
                  <c:v>0.54</c:v>
                </c:pt>
                <c:pt idx="7">
                  <c:v>0.47</c:v>
                </c:pt>
                <c:pt idx="8">
                  <c:v>0.41</c:v>
                </c:pt>
                <c:pt idx="9">
                  <c:v>0.39</c:v>
                </c:pt>
                <c:pt idx="10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9"/>
        <c:axId val="128616704"/>
        <c:axId val="128622592"/>
      </c:barChart>
      <c:catAx>
        <c:axId val="128616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28622592"/>
        <c:crosses val="autoZero"/>
        <c:auto val="1"/>
        <c:lblAlgn val="ctr"/>
        <c:lblOffset val="100"/>
        <c:noMultiLvlLbl val="0"/>
      </c:catAx>
      <c:valAx>
        <c:axId val="128622592"/>
        <c:scaling>
          <c:orientation val="minMax"/>
          <c:max val="1"/>
          <c:min val="0"/>
        </c:scaling>
        <c:delete val="1"/>
        <c:axPos val="t"/>
        <c:numFmt formatCode="0%" sourceLinked="1"/>
        <c:majorTickMark val="none"/>
        <c:minorTickMark val="none"/>
        <c:tickLblPos val="none"/>
        <c:crossAx val="128616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/>
          </c:spPr>
          <c:explosion val="2"/>
          <c:dPt>
            <c:idx val="0"/>
            <c:bubble3D val="0"/>
            <c:spPr>
              <a:solidFill>
                <a:srgbClr val="9DC3E6"/>
              </a:solidFill>
              <a:effectLst/>
            </c:spPr>
          </c:dPt>
          <c:dPt>
            <c:idx val="1"/>
            <c:bubble3D val="0"/>
            <c:spPr>
              <a:solidFill>
                <a:srgbClr val="D276D4"/>
              </a:solidFill>
              <a:effectLst/>
            </c:spPr>
          </c:dPt>
          <c:dLbls>
            <c:dLbl>
              <c:idx val="0"/>
              <c:layout>
                <c:manualLayout>
                  <c:x val="9.1949162973013338E-2"/>
                  <c:y val="-5.37215032550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9689274576611513E-2"/>
                  <c:y val="9.2998911825284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399253932293798E-2"/>
                  <c:y val="2.43274396758512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entury Gothic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0.52</c:v>
                </c:pt>
                <c:pt idx="1">
                  <c:v>0.47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3"/>
        <c:holeSize val="6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118627228537214E-2"/>
          <c:y val="1.0042793084348958E-2"/>
          <c:w val="0.91183516970336198"/>
          <c:h val="0.964229615375204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E5E70"/>
            </a:solidFill>
            <a:effectLst/>
          </c:spPr>
          <c:invertIfNegative val="0"/>
          <c:dLbls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Je veux savoir si mes enfants (ou les frères et s£urs de mon enfant) risquent aussi d'être malades</c:v>
                </c:pt>
                <c:pt idx="1">
                  <c:v>Mes projets personnels et familiaux sont perturbés</c:v>
                </c:pt>
                <c:pt idx="2">
                  <c:v>Je me sens fatigué(e), découragé(e) par rapport à la recherche de diagnostic</c:v>
                </c:pt>
                <c:pt idx="3">
                  <c:v>Mes projets d'études ou professionnels sont perturbés</c:v>
                </c:pt>
                <c:pt idx="4">
                  <c:v>Mes projets d'avoir des enfants sont perturbés</c:v>
                </c:pt>
                <c:pt idx="5">
                  <c:v>Le fait de ne pas connaître le nom de ma maladie m'affecte beaucoup</c:v>
                </c:pt>
                <c:pt idx="6">
                  <c:v>Je me sens abandonné(e) par les professionnels</c:v>
                </c:pt>
                <c:pt idx="7">
                  <c:v>J'ai peur que mon diagnostic ne révèle une maladie encore plus grave que ce à quoi je suis préparé(e)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0.62068965517241381</c:v>
                </c:pt>
                <c:pt idx="1">
                  <c:v>0.35897435897435903</c:v>
                </c:pt>
                <c:pt idx="2">
                  <c:v>0.3108108108108108</c:v>
                </c:pt>
                <c:pt idx="3">
                  <c:v>0.39583333333333331</c:v>
                </c:pt>
                <c:pt idx="4">
                  <c:v>0.5</c:v>
                </c:pt>
                <c:pt idx="5">
                  <c:v>0.22857142857142854</c:v>
                </c:pt>
                <c:pt idx="6">
                  <c:v>0.16666666666666666</c:v>
                </c:pt>
                <c:pt idx="7">
                  <c:v>0.18749999999999997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2E8EA8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Je veux savoir si mes enfants (ou les frères et s£urs de mon enfant) risquent aussi d'être malades</c:v>
                </c:pt>
                <c:pt idx="1">
                  <c:v>Mes projets personnels et familiaux sont perturbés</c:v>
                </c:pt>
                <c:pt idx="2">
                  <c:v>Je me sens fatigué(e), découragé(e) par rapport à la recherche de diagnostic</c:v>
                </c:pt>
                <c:pt idx="3">
                  <c:v>Mes projets d'études ou professionnels sont perturbés</c:v>
                </c:pt>
                <c:pt idx="4">
                  <c:v>Mes projets d'avoir des enfants sont perturbés</c:v>
                </c:pt>
                <c:pt idx="5">
                  <c:v>Le fait de ne pas connaître le nom de ma maladie m'affecte beaucoup</c:v>
                </c:pt>
                <c:pt idx="6">
                  <c:v>Je me sens abandonné(e) par les professionnels</c:v>
                </c:pt>
                <c:pt idx="7">
                  <c:v>J'ai peur que mon diagnostic ne révèle une maladie encore plus grave que ce à quoi je suis préparé(e)</c:v>
                </c:pt>
              </c:strCache>
            </c:strRef>
          </c:cat>
          <c:val>
            <c:numRef>
              <c:f>Feuil1!$C$2:$C$9</c:f>
              <c:numCache>
                <c:formatCode>0%</c:formatCode>
                <c:ptCount val="8"/>
                <c:pt idx="0">
                  <c:v>0.25862068965517238</c:v>
                </c:pt>
                <c:pt idx="1">
                  <c:v>0.39743589743589747</c:v>
                </c:pt>
                <c:pt idx="2">
                  <c:v>0.40540540540540537</c:v>
                </c:pt>
                <c:pt idx="3">
                  <c:v>0.35416666666666669</c:v>
                </c:pt>
                <c:pt idx="4">
                  <c:v>0.25</c:v>
                </c:pt>
                <c:pt idx="5">
                  <c:v>0.37142857142857139</c:v>
                </c:pt>
                <c:pt idx="6">
                  <c:v>0.31944444444444442</c:v>
                </c:pt>
                <c:pt idx="7">
                  <c:v>0.21875000000000003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C00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Je veux savoir si mes enfants (ou les frères et s£urs de mon enfant) risquent aussi d'être malades</c:v>
                </c:pt>
                <c:pt idx="1">
                  <c:v>Mes projets personnels et familiaux sont perturbés</c:v>
                </c:pt>
                <c:pt idx="2">
                  <c:v>Je me sens fatigué(e), découragé(e) par rapport à la recherche de diagnostic</c:v>
                </c:pt>
                <c:pt idx="3">
                  <c:v>Mes projets d'études ou professionnels sont perturbés</c:v>
                </c:pt>
                <c:pt idx="4">
                  <c:v>Mes projets d'avoir des enfants sont perturbés</c:v>
                </c:pt>
                <c:pt idx="5">
                  <c:v>Le fait de ne pas connaître le nom de ma maladie m'affecte beaucoup</c:v>
                </c:pt>
                <c:pt idx="6">
                  <c:v>Je me sens abandonné(e) par les professionnels</c:v>
                </c:pt>
                <c:pt idx="7">
                  <c:v>J'ai peur que mon diagnostic ne révèle une maladie encore plus grave que ce à quoi je suis préparé(e)</c:v>
                </c:pt>
              </c:strCache>
            </c:strRef>
          </c:cat>
          <c:val>
            <c:numRef>
              <c:f>Feuil1!$D$2:$D$9</c:f>
              <c:numCache>
                <c:formatCode>0%</c:formatCode>
                <c:ptCount val="8"/>
                <c:pt idx="0">
                  <c:v>6.8965517241379296E-2</c:v>
                </c:pt>
                <c:pt idx="1">
                  <c:v>0.15384615384615388</c:v>
                </c:pt>
                <c:pt idx="2">
                  <c:v>0.16216216216216217</c:v>
                </c:pt>
                <c:pt idx="3">
                  <c:v>0.125</c:v>
                </c:pt>
                <c:pt idx="4">
                  <c:v>0.1388888888888889</c:v>
                </c:pt>
                <c:pt idx="5">
                  <c:v>0.21428571428571422</c:v>
                </c:pt>
                <c:pt idx="6">
                  <c:v>0.26388888888888884</c:v>
                </c:pt>
                <c:pt idx="7">
                  <c:v>0.28124999999999994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EB4347"/>
            </a:solidFill>
            <a:effectLst/>
          </c:spPr>
          <c:invertIfNegative val="0"/>
          <c:dLbls>
            <c:dLbl>
              <c:idx val="3"/>
              <c:layout>
                <c:manualLayout>
                  <c:x val="1.4039117735412929E-2"/>
                  <c:y val="-6.92385611899873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058676603119393E-2"/>
                  <c:y val="-6.92385611899873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Je veux savoir si mes enfants (ou les frères et s£urs de mon enfant) risquent aussi d'être malades</c:v>
                </c:pt>
                <c:pt idx="1">
                  <c:v>Mes projets personnels et familiaux sont perturbés</c:v>
                </c:pt>
                <c:pt idx="2">
                  <c:v>Je me sens fatigué(e), découragé(e) par rapport à la recherche de diagnostic</c:v>
                </c:pt>
                <c:pt idx="3">
                  <c:v>Mes projets d'études ou professionnels sont perturbés</c:v>
                </c:pt>
                <c:pt idx="4">
                  <c:v>Mes projets d'avoir des enfants sont perturbés</c:v>
                </c:pt>
                <c:pt idx="5">
                  <c:v>Le fait de ne pas connaître le nom de ma maladie m'affecte beaucoup</c:v>
                </c:pt>
                <c:pt idx="6">
                  <c:v>Je me sens abandonné(e) par les professionnels</c:v>
                </c:pt>
                <c:pt idx="7">
                  <c:v>J'ai peur que mon diagnostic ne révèle une maladie encore plus grave que ce à quoi je suis préparé(e)</c:v>
                </c:pt>
              </c:strCache>
            </c:strRef>
          </c:cat>
          <c:val>
            <c:numRef>
              <c:f>Feuil1!$E$2:$E$9</c:f>
              <c:numCache>
                <c:formatCode>0%</c:formatCode>
                <c:ptCount val="8"/>
                <c:pt idx="0">
                  <c:v>5.1724137931034475E-2</c:v>
                </c:pt>
                <c:pt idx="1">
                  <c:v>8.9743589743589758E-2</c:v>
                </c:pt>
                <c:pt idx="2">
                  <c:v>0.12162162162162163</c:v>
                </c:pt>
                <c:pt idx="3">
                  <c:v>0.125</c:v>
                </c:pt>
                <c:pt idx="4">
                  <c:v>0.11111111111111112</c:v>
                </c:pt>
                <c:pt idx="5">
                  <c:v>0.18571428571428569</c:v>
                </c:pt>
                <c:pt idx="6">
                  <c:v>0.24999999999999994</c:v>
                </c:pt>
                <c:pt idx="7">
                  <c:v>0.3125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Je veux savoir si mes enfants (ou les frères et s£urs de mon enfant) risquent aussi d'être malades</c:v>
                </c:pt>
                <c:pt idx="1">
                  <c:v>Mes projets personnels et familiaux sont perturbés</c:v>
                </c:pt>
                <c:pt idx="2">
                  <c:v>Je me sens fatigué(e), découragé(e) par rapport à la recherche de diagnostic</c:v>
                </c:pt>
                <c:pt idx="3">
                  <c:v>Mes projets d'études ou professionnels sont perturbés</c:v>
                </c:pt>
                <c:pt idx="4">
                  <c:v>Mes projets d'avoir des enfants sont perturbés</c:v>
                </c:pt>
                <c:pt idx="5">
                  <c:v>Le fait de ne pas connaître le nom de ma maladie m'affecte beaucoup</c:v>
                </c:pt>
                <c:pt idx="6">
                  <c:v>Je me sens abandonné(e) par les professionnels</c:v>
                </c:pt>
                <c:pt idx="7">
                  <c:v>J'ai peur que mon diagnostic ne révèle une maladie encore plus grave que ce à quoi je suis préparé(e)</c:v>
                </c:pt>
              </c:strCache>
            </c:strRef>
          </c:cat>
          <c:val>
            <c:numRef>
              <c:f>Feuil1!$F$2:$F$9</c:f>
              <c:numCache>
                <c:formatCode>General</c:formatCode>
                <c:ptCount val="8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05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Je veux savoir si mes enfants (ou les frères et s£urs de mon enfant) risquent aussi d'être malades</c:v>
                </c:pt>
                <c:pt idx="1">
                  <c:v>Mes projets personnels et familiaux sont perturbés</c:v>
                </c:pt>
                <c:pt idx="2">
                  <c:v>Je me sens fatigué(e), découragé(e) par rapport à la recherche de diagnostic</c:v>
                </c:pt>
                <c:pt idx="3">
                  <c:v>Mes projets d'études ou professionnels sont perturbés</c:v>
                </c:pt>
                <c:pt idx="4">
                  <c:v>Mes projets d'avoir des enfants sont perturbés</c:v>
                </c:pt>
                <c:pt idx="5">
                  <c:v>Le fait de ne pas connaître le nom de ma maladie m'affecte beaucoup</c:v>
                </c:pt>
                <c:pt idx="6">
                  <c:v>Je me sens abandonné(e) par les professionnels</c:v>
                </c:pt>
                <c:pt idx="7">
                  <c:v>J'ai peur que mon diagnostic ne révèle une maladie encore plus grave que ce à quoi je suis préparé(e)</c:v>
                </c:pt>
              </c:strCache>
            </c:strRef>
          </c:cat>
          <c:val>
            <c:numRef>
              <c:f>Feuil1!$G$2:$G$9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9561344"/>
        <c:axId val="129562880"/>
      </c:barChart>
      <c:catAx>
        <c:axId val="1295613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29562880"/>
        <c:crosses val="autoZero"/>
        <c:auto val="1"/>
        <c:lblAlgn val="ctr"/>
        <c:lblOffset val="100"/>
        <c:noMultiLvlLbl val="0"/>
      </c:catAx>
      <c:valAx>
        <c:axId val="1295628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956134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1424527816468E-2"/>
          <c:y val="1.4507192460317463E-2"/>
          <c:w val="0.98727857547218367"/>
          <c:h val="0.9734918154761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fr-FR" sz="1400" b="1" i="0" u="none" strike="noStrike" kern="1200" baseline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entury Gothic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Je n'ai pas de démarches en cours pour connaître le nom précis de la maladie, mais j'attends que les médecins qui me suivent apportent une réponse</c:v>
                </c:pt>
                <c:pt idx="1">
                  <c:v>Je suis en recherche active du nom précis de la maladie (test en cours, examens, rencontres avec des médecins, etc.)</c:v>
                </c:pt>
                <c:pt idx="2">
                  <c:v>Je ne cherche plus à connaître le nom précis de la maladie</c:v>
                </c:pt>
                <c:pt idx="3">
                  <c:v>Autre</c:v>
                </c:pt>
                <c:pt idx="4">
                  <c:v>No rep.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0.34</c:v>
                </c:pt>
                <c:pt idx="1">
                  <c:v>0.3</c:v>
                </c:pt>
                <c:pt idx="2">
                  <c:v>0.15</c:v>
                </c:pt>
                <c:pt idx="3">
                  <c:v>0.13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9"/>
        <c:axId val="129181568"/>
        <c:axId val="129183104"/>
      </c:barChart>
      <c:catAx>
        <c:axId val="1291815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29183104"/>
        <c:crosses val="autoZero"/>
        <c:auto val="1"/>
        <c:lblAlgn val="ctr"/>
        <c:lblOffset val="100"/>
        <c:noMultiLvlLbl val="0"/>
      </c:catAx>
      <c:valAx>
        <c:axId val="129183104"/>
        <c:scaling>
          <c:orientation val="minMax"/>
          <c:max val="0.60000000000000009"/>
          <c:min val="0"/>
        </c:scaling>
        <c:delete val="1"/>
        <c:axPos val="t"/>
        <c:numFmt formatCode="0%" sourceLinked="1"/>
        <c:majorTickMark val="none"/>
        <c:minorTickMark val="none"/>
        <c:tickLblPos val="none"/>
        <c:crossAx val="129181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18343135339033E-2"/>
          <c:y val="4.4296233678645915E-2"/>
          <c:w val="0.90036331372931722"/>
          <c:h val="0.95570376632135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637D"/>
            </a:solidFill>
            <a:ln w="9504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04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04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04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B4347"/>
              </a:solidFill>
              <a:ln w="9504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9504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9504">
                <a:noFill/>
              </a:ln>
              <a:effectLst/>
            </c:spPr>
          </c:dPt>
          <c:dLbls>
            <c:dLbl>
              <c:idx val="23"/>
              <c:layout>
                <c:manualLayout>
                  <c:x val="1.3586820855092501E-2"/>
                  <c:y val="3.267973856209222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0.23</c:v>
                </c:pt>
                <c:pt idx="1">
                  <c:v>0.38</c:v>
                </c:pt>
                <c:pt idx="2">
                  <c:v>0.13</c:v>
                </c:pt>
                <c:pt idx="3">
                  <c:v>0.08</c:v>
                </c:pt>
                <c:pt idx="4">
                  <c:v>0.06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8909312"/>
        <c:axId val="128910848"/>
      </c:barChart>
      <c:catAx>
        <c:axId val="1289093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28910848"/>
        <c:crosses val="autoZero"/>
        <c:auto val="1"/>
        <c:lblAlgn val="ctr"/>
        <c:lblOffset val="100"/>
        <c:noMultiLvlLbl val="0"/>
      </c:catAx>
      <c:valAx>
        <c:axId val="128910848"/>
        <c:scaling>
          <c:orientation val="minMax"/>
          <c:max val="1.5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8909312"/>
        <c:crosses val="autoZero"/>
        <c:crossBetween val="between"/>
      </c:valAx>
      <c:spPr>
        <a:noFill/>
        <a:ln w="25343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18343135339033E-2"/>
          <c:y val="4.4296233678645935E-2"/>
          <c:w val="0.90036331372931699"/>
          <c:h val="0.95570376632135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637D"/>
            </a:solidFill>
            <a:ln w="9504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04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04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04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B4347"/>
              </a:solidFill>
              <a:ln w="9504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9504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 w="9504">
                <a:noFill/>
              </a:ln>
              <a:effectLst/>
            </c:spPr>
          </c:dPt>
          <c:dLbls>
            <c:dLbl>
              <c:idx val="23"/>
              <c:layout>
                <c:manualLayout>
                  <c:x val="1.3586820855092501E-2"/>
                  <c:y val="3.267973856209226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0.25</c:v>
                </c:pt>
                <c:pt idx="1">
                  <c:v>0.42</c:v>
                </c:pt>
                <c:pt idx="2">
                  <c:v>0.12</c:v>
                </c:pt>
                <c:pt idx="3">
                  <c:v>0.05</c:v>
                </c:pt>
                <c:pt idx="4">
                  <c:v>0.04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8942080"/>
        <c:axId val="128943616"/>
      </c:barChart>
      <c:catAx>
        <c:axId val="1289420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28943616"/>
        <c:crosses val="autoZero"/>
        <c:auto val="1"/>
        <c:lblAlgn val="ctr"/>
        <c:lblOffset val="100"/>
        <c:noMultiLvlLbl val="0"/>
      </c:catAx>
      <c:valAx>
        <c:axId val="128943616"/>
        <c:scaling>
          <c:orientation val="minMax"/>
          <c:max val="1.5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8942080"/>
        <c:crosses val="autoZero"/>
        <c:crossBetween val="between"/>
      </c:valAx>
      <c:spPr>
        <a:noFill/>
        <a:ln w="25343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18343135339033E-2"/>
          <c:y val="4.4296233678645935E-2"/>
          <c:w val="0.90036331372931699"/>
          <c:h val="0.95570376632135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637D"/>
            </a:solidFill>
            <a:ln w="9504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04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04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04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B4347"/>
              </a:solidFill>
              <a:ln w="9504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 w="9504">
                <a:noFill/>
              </a:ln>
              <a:effectLst/>
            </c:spPr>
          </c:dPt>
          <c:dLbls>
            <c:dLbl>
              <c:idx val="23"/>
              <c:layout>
                <c:manualLayout>
                  <c:x val="1.3586820855092501E-2"/>
                  <c:y val="3.267973856209226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0.23</c:v>
                </c:pt>
                <c:pt idx="1">
                  <c:v>0.38</c:v>
                </c:pt>
                <c:pt idx="2">
                  <c:v>0.1</c:v>
                </c:pt>
                <c:pt idx="3">
                  <c:v>0.03</c:v>
                </c:pt>
                <c:pt idx="4">
                  <c:v>0.1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9072512"/>
        <c:axId val="129082496"/>
      </c:barChart>
      <c:catAx>
        <c:axId val="1290725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29082496"/>
        <c:crosses val="autoZero"/>
        <c:auto val="1"/>
        <c:lblAlgn val="ctr"/>
        <c:lblOffset val="100"/>
        <c:noMultiLvlLbl val="0"/>
      </c:catAx>
      <c:valAx>
        <c:axId val="129082496"/>
        <c:scaling>
          <c:orientation val="minMax"/>
          <c:max val="1.5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9072512"/>
        <c:crosses val="autoZero"/>
        <c:crossBetween val="between"/>
      </c:valAx>
      <c:spPr>
        <a:noFill/>
        <a:ln w="25343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3794220147291E-2"/>
          <c:y val="8.5508212560386473E-2"/>
          <c:w val="0.84237942201472893"/>
          <c:h val="0.7921719806763284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noFill/>
              <a:ln w="571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Feuil1!$A$2:$A$6</c:f>
              <c:strCache>
                <c:ptCount val="5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4">
                  <c:v>4e trim.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0.6</c:v>
                </c:pt>
                <c:pt idx="1">
                  <c:v>0.3</c:v>
                </c:pt>
                <c:pt idx="2">
                  <c:v>0.04</c:v>
                </c:pt>
                <c:pt idx="3">
                  <c:v>0.06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721424527816468E-2"/>
          <c:y val="1.4507192460317463E-2"/>
          <c:w val="0.98727857547218367"/>
          <c:h val="0.9734918154761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fr-FR" sz="1100" b="0" i="0" u="none" strike="noStrike" kern="1200" baseline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entury Gothic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1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Feuil1!$A$2:$A$11</c:f>
              <c:strCache>
                <c:ptCount val="10"/>
                <c:pt idx="0">
                  <c:v>3. Le soutien et l'écoute</c:v>
                </c:pt>
                <c:pt idx="1">
                  <c:v>1. L'information</c:v>
                </c:pt>
                <c:pt idx="2">
                  <c:v>4. Les conseils</c:v>
                </c:pt>
                <c:pt idx="3">
                  <c:v>2. La compréhension de la maladie</c:v>
                </c:pt>
                <c:pt idx="4">
                  <c:v>5. L'accompagnement dans l'élaboration de vos projets</c:v>
                </c:pt>
                <c:pt idx="5">
                  <c:v>6. La mise en relation avec des professionnels</c:v>
                </c:pt>
                <c:pt idx="6">
                  <c:v>7. L'accompagnement lors d'une consultation</c:v>
                </c:pt>
                <c:pt idx="7">
                  <c:v>9. Les explications données sur les examens pratiqués et la prise en charge médicale</c:v>
                </c:pt>
                <c:pt idx="8">
                  <c:v>10. L'accompagnement sur la précision du diagnostic</c:v>
                </c:pt>
                <c:pt idx="9">
                  <c:v>8. La mise en relation avec d'autres familles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0.68</c:v>
                </c:pt>
                <c:pt idx="1">
                  <c:v>0.63</c:v>
                </c:pt>
                <c:pt idx="2">
                  <c:v>0.63</c:v>
                </c:pt>
                <c:pt idx="3">
                  <c:v>0.62</c:v>
                </c:pt>
                <c:pt idx="4">
                  <c:v>0.62</c:v>
                </c:pt>
                <c:pt idx="5">
                  <c:v>0.52</c:v>
                </c:pt>
                <c:pt idx="6">
                  <c:v>0.38</c:v>
                </c:pt>
                <c:pt idx="7">
                  <c:v>0.33</c:v>
                </c:pt>
                <c:pt idx="8">
                  <c:v>0.3</c:v>
                </c:pt>
                <c:pt idx="9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9"/>
        <c:axId val="197097344"/>
        <c:axId val="197136384"/>
      </c:barChart>
      <c:catAx>
        <c:axId val="1970973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97136384"/>
        <c:crosses val="autoZero"/>
        <c:auto val="1"/>
        <c:lblAlgn val="ctr"/>
        <c:lblOffset val="100"/>
        <c:noMultiLvlLbl val="0"/>
      </c:catAx>
      <c:valAx>
        <c:axId val="1971363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7097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589225378593611E-2"/>
          <c:y val="3.0256267007982802E-2"/>
          <c:w val="0.91183516970336198"/>
          <c:h val="0.964229615375204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effectLst/>
          </c:spPr>
          <c:invertIfNegative val="0"/>
          <c:dLbls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 - 5. Bénéficier d'une bonne prise en charge médicale et de prévention</c:v>
                </c:pt>
                <c:pt idx="1">
                  <c:v> - 12. Mettre fin aux interrogations et à l'inconnu</c:v>
                </c:pt>
                <c:pt idx="2">
                  <c:v> - 10. Connaître les risques de transmission de la maladie dans ma famille</c:v>
                </c:pt>
                <c:pt idx="3">
                  <c:v> - 1.  Mettre un nom sur une maladie, pour savoir contre quoi me battre</c:v>
                </c:pt>
                <c:pt idx="4">
                  <c:v> - 11. Connaître un soulagement, faire diminuer les angoisses</c:v>
                </c:pt>
                <c:pt idx="5">
                  <c:v> - 3.  Participer à un essai clinique, avoir accès à un médicament</c:v>
                </c:pt>
                <c:pt idx="6">
                  <c:v> - 8.   Etre reconnu(e) comme malade, avoir un statut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0.69565217391304346</c:v>
                </c:pt>
                <c:pt idx="1">
                  <c:v>0.63529411764705879</c:v>
                </c:pt>
                <c:pt idx="2">
                  <c:v>0.69047619047619047</c:v>
                </c:pt>
                <c:pt idx="3">
                  <c:v>0.59340659340659352</c:v>
                </c:pt>
                <c:pt idx="4">
                  <c:v>0.48275862068965519</c:v>
                </c:pt>
                <c:pt idx="5">
                  <c:v>0.56321839080459768</c:v>
                </c:pt>
                <c:pt idx="6">
                  <c:v>0.51807228915662651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70AD4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 - 5. Bénéficier d'une bonne prise en charge médicale et de prévention</c:v>
                </c:pt>
                <c:pt idx="1">
                  <c:v> - 12. Mettre fin aux interrogations et à l'inconnu</c:v>
                </c:pt>
                <c:pt idx="2">
                  <c:v> - 10. Connaître les risques de transmission de la maladie dans ma famille</c:v>
                </c:pt>
                <c:pt idx="3">
                  <c:v> - 1.  Mettre un nom sur une maladie, pour savoir contre quoi me battre</c:v>
                </c:pt>
                <c:pt idx="4">
                  <c:v> - 11. Connaître un soulagement, faire diminuer les angoisses</c:v>
                </c:pt>
                <c:pt idx="5">
                  <c:v> - 3.  Participer à un essai clinique, avoir accès à un médicament</c:v>
                </c:pt>
                <c:pt idx="6">
                  <c:v> - 8.   Etre reconnu(e) comme malade, avoir un statut</c:v>
                </c:pt>
              </c:strCache>
            </c:strRef>
          </c:cat>
          <c:val>
            <c:numRef>
              <c:f>Feuil1!$C$2:$C$8</c:f>
              <c:numCache>
                <c:formatCode>0%</c:formatCode>
                <c:ptCount val="7"/>
                <c:pt idx="0">
                  <c:v>0.27173913043478254</c:v>
                </c:pt>
                <c:pt idx="1">
                  <c:v>0.29411764705882354</c:v>
                </c:pt>
                <c:pt idx="2">
                  <c:v>0.23809523809523814</c:v>
                </c:pt>
                <c:pt idx="3">
                  <c:v>0.25274725274725274</c:v>
                </c:pt>
                <c:pt idx="4">
                  <c:v>0.34482758620689663</c:v>
                </c:pt>
                <c:pt idx="5">
                  <c:v>0.25287356321839077</c:v>
                </c:pt>
                <c:pt idx="6">
                  <c:v>0.28915662650602414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C000"/>
            </a:solidFill>
            <a:effectLst/>
          </c:spPr>
          <c:invertIfNegative val="0"/>
          <c:dLbls>
            <c:dLbl>
              <c:idx val="0"/>
              <c:layout>
                <c:manualLayout>
                  <c:x val="-7.0195588677064644E-3"/>
                  <c:y val="-2.83069243846358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529338301559697E-2"/>
                  <c:y val="-2.83072428013153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195588677064644E-3"/>
                  <c:y val="-8.08778365751866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 - 5. Bénéficier d'une bonne prise en charge médicale et de prévention</c:v>
                </c:pt>
                <c:pt idx="1">
                  <c:v> - 12. Mettre fin aux interrogations et à l'inconnu</c:v>
                </c:pt>
                <c:pt idx="2">
                  <c:v> - 10. Connaître les risques de transmission de la maladie dans ma famille</c:v>
                </c:pt>
                <c:pt idx="3">
                  <c:v> - 1.  Mettre un nom sur une maladie, pour savoir contre quoi me battre</c:v>
                </c:pt>
                <c:pt idx="4">
                  <c:v> - 11. Connaître un soulagement, faire diminuer les angoisses</c:v>
                </c:pt>
                <c:pt idx="5">
                  <c:v> - 3.  Participer à un essai clinique, avoir accès à un médicament</c:v>
                </c:pt>
                <c:pt idx="6">
                  <c:v> - 8.   Etre reconnu(e) comme malade, avoir un statut</c:v>
                </c:pt>
              </c:strCache>
            </c:strRef>
          </c:cat>
          <c:val>
            <c:numRef>
              <c:f>Feuil1!$D$2:$D$8</c:f>
              <c:numCache>
                <c:formatCode>0%</c:formatCode>
                <c:ptCount val="7"/>
                <c:pt idx="0">
                  <c:v>2.1739130434782608E-2</c:v>
                </c:pt>
                <c:pt idx="1">
                  <c:v>4.7058823529411771E-2</c:v>
                </c:pt>
                <c:pt idx="2">
                  <c:v>4.7619047619047623E-2</c:v>
                </c:pt>
                <c:pt idx="3">
                  <c:v>0.1098901098901099</c:v>
                </c:pt>
                <c:pt idx="4">
                  <c:v>0.11494252873563221</c:v>
                </c:pt>
                <c:pt idx="5">
                  <c:v>0.10344827586206895</c:v>
                </c:pt>
                <c:pt idx="6">
                  <c:v>0.13253012048192772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EB4347"/>
            </a:solidFill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23511346300746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3.63950264588339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195588677064644E-3"/>
                  <c:y val="3.63950264588339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3.63950264588340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195588677064644E-3"/>
                  <c:y val="3.63950264588339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 - 5. Bénéficier d'une bonne prise en charge médicale et de prévention</c:v>
                </c:pt>
                <c:pt idx="1">
                  <c:v> - 12. Mettre fin aux interrogations et à l'inconnu</c:v>
                </c:pt>
                <c:pt idx="2">
                  <c:v> - 10. Connaître les risques de transmission de la maladie dans ma famille</c:v>
                </c:pt>
                <c:pt idx="3">
                  <c:v> - 1.  Mettre un nom sur une maladie, pour savoir contre quoi me battre</c:v>
                </c:pt>
                <c:pt idx="4">
                  <c:v> - 11. Connaître un soulagement, faire diminuer les angoisses</c:v>
                </c:pt>
                <c:pt idx="5">
                  <c:v> - 3.  Participer à un essai clinique, avoir accès à un médicament</c:v>
                </c:pt>
                <c:pt idx="6">
                  <c:v> - 8.   Etre reconnu(e) comme malade, avoir un statut</c:v>
                </c:pt>
              </c:strCache>
            </c:strRef>
          </c:cat>
          <c:val>
            <c:numRef>
              <c:f>Feuil1!$E$2:$E$8</c:f>
              <c:numCache>
                <c:formatCode>0%</c:formatCode>
                <c:ptCount val="7"/>
                <c:pt idx="0">
                  <c:v>1.0869565217391304E-2</c:v>
                </c:pt>
                <c:pt idx="1">
                  <c:v>2.3529411764705885E-2</c:v>
                </c:pt>
                <c:pt idx="2">
                  <c:v>2.3809523809523812E-2</c:v>
                </c:pt>
                <c:pt idx="3">
                  <c:v>4.3956043956043966E-2</c:v>
                </c:pt>
                <c:pt idx="4">
                  <c:v>5.7471264367816105E-2</c:v>
                </c:pt>
                <c:pt idx="5">
                  <c:v>8.0459770114942514E-2</c:v>
                </c:pt>
                <c:pt idx="6">
                  <c:v>6.0240963855421693E-2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548897169266161E-2"/>
                  <c:y val="-2.8307242801315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195588677064644E-3"/>
                  <c:y val="-2.8307242801315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529338301559697E-2"/>
                  <c:y val="-8.0877836575186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 - 5. Bénéficier d'une bonne prise en charge médicale et de prévention</c:v>
                </c:pt>
                <c:pt idx="1">
                  <c:v> - 12. Mettre fin aux interrogations et à l'inconnu</c:v>
                </c:pt>
                <c:pt idx="2">
                  <c:v> - 10. Connaître les risques de transmission de la maladie dans ma famille</c:v>
                </c:pt>
                <c:pt idx="3">
                  <c:v> - 1.  Mettre un nom sur une maladie, pour savoir contre quoi me battre</c:v>
                </c:pt>
                <c:pt idx="4">
                  <c:v> - 11. Connaître un soulagement, faire diminuer les angoisses</c:v>
                </c:pt>
                <c:pt idx="5">
                  <c:v> - 3.  Participer à un essai clinique, avoir accès à un médicament</c:v>
                </c:pt>
                <c:pt idx="6">
                  <c:v> - 8.   Etre reconnu(e) comme malade, avoir un statut</c:v>
                </c:pt>
              </c:strCache>
            </c:strRef>
          </c:cat>
          <c:val>
            <c:numRef>
              <c:f>Feuil1!$F$2:$F$8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5900416"/>
        <c:axId val="115901952"/>
      </c:barChart>
      <c:catAx>
        <c:axId val="1159004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15901952"/>
        <c:crosses val="autoZero"/>
        <c:auto val="1"/>
        <c:lblAlgn val="ctr"/>
        <c:lblOffset val="100"/>
        <c:noMultiLvlLbl val="0"/>
      </c:catAx>
      <c:valAx>
        <c:axId val="11590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59004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589225378593611E-2"/>
          <c:y val="3.0256267007982802E-2"/>
          <c:w val="0.91183516970336198"/>
          <c:h val="0.964229615375204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effectLst/>
          </c:spPr>
          <c:invertIfNegative val="0"/>
          <c:dLbls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 - 7.  Pouvoir anticiper l'avenir</c:v>
                </c:pt>
                <c:pt idx="1">
                  <c:v> - 2.  Mettre un nom sur une maladie, pour pouvoir en parler à mes proches et mon entourage</c:v>
                </c:pt>
                <c:pt idx="2">
                  <c:v> - 9.  Etre dans l'action en tant que malade ou parent de malade</c:v>
                </c:pt>
                <c:pt idx="3">
                  <c:v> - 4. Me reconnaître dans une communauté de semblables pour avoir des échanges de pairs à pairs</c:v>
                </c:pt>
                <c:pt idx="4">
                  <c:v> - 6. Pouvoir me projeter dans un métier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0.48717948717948717</c:v>
                </c:pt>
                <c:pt idx="1">
                  <c:v>0.43333333333333324</c:v>
                </c:pt>
                <c:pt idx="2">
                  <c:v>0.38461538461538453</c:v>
                </c:pt>
                <c:pt idx="3">
                  <c:v>0.29069767441860467</c:v>
                </c:pt>
                <c:pt idx="4">
                  <c:v>0.35087719298245623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70AD4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 - 7.  Pouvoir anticiper l'avenir</c:v>
                </c:pt>
                <c:pt idx="1">
                  <c:v> - 2.  Mettre un nom sur une maladie, pour pouvoir en parler à mes proches et mon entourage</c:v>
                </c:pt>
                <c:pt idx="2">
                  <c:v> - 9.  Etre dans l'action en tant que malade ou parent de malade</c:v>
                </c:pt>
                <c:pt idx="3">
                  <c:v> - 4. Me reconnaître dans une communauté de semblables pour avoir des échanges de pairs à pairs</c:v>
                </c:pt>
                <c:pt idx="4">
                  <c:v> - 6. Pouvoir me projeter dans un métier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0.34615384615384615</c:v>
                </c:pt>
                <c:pt idx="1">
                  <c:v>0.27777777777777779</c:v>
                </c:pt>
                <c:pt idx="2">
                  <c:v>0.32051282051282048</c:v>
                </c:pt>
                <c:pt idx="3">
                  <c:v>0.29069767441860467</c:v>
                </c:pt>
                <c:pt idx="4">
                  <c:v>0.26315789473684209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C00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 - 7.  Pouvoir anticiper l'avenir</c:v>
                </c:pt>
                <c:pt idx="1">
                  <c:v> - 2.  Mettre un nom sur une maladie, pour pouvoir en parler à mes proches et mon entourage</c:v>
                </c:pt>
                <c:pt idx="2">
                  <c:v> - 9.  Etre dans l'action en tant que malade ou parent de malade</c:v>
                </c:pt>
                <c:pt idx="3">
                  <c:v> - 4. Me reconnaître dans une communauté de semblables pour avoir des échanges de pairs à pairs</c:v>
                </c:pt>
                <c:pt idx="4">
                  <c:v> - 6. Pouvoir me projeter dans un métier</c:v>
                </c:pt>
              </c:strCache>
            </c:strRef>
          </c:cat>
          <c:val>
            <c:numRef>
              <c:f>Feuil1!$D$2:$D$6</c:f>
              <c:numCache>
                <c:formatCode>0%</c:formatCode>
                <c:ptCount val="5"/>
                <c:pt idx="0">
                  <c:v>0.11538461538461538</c:v>
                </c:pt>
                <c:pt idx="1">
                  <c:v>0.19999999999999996</c:v>
                </c:pt>
                <c:pt idx="2">
                  <c:v>0.20512820512820515</c:v>
                </c:pt>
                <c:pt idx="3">
                  <c:v>0.24418604651162792</c:v>
                </c:pt>
                <c:pt idx="4">
                  <c:v>0.17543859649122812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EB434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 - 7.  Pouvoir anticiper l'avenir</c:v>
                </c:pt>
                <c:pt idx="1">
                  <c:v> - 2.  Mettre un nom sur une maladie, pour pouvoir en parler à mes proches et mon entourage</c:v>
                </c:pt>
                <c:pt idx="2">
                  <c:v> - 9.  Etre dans l'action en tant que malade ou parent de malade</c:v>
                </c:pt>
                <c:pt idx="3">
                  <c:v> - 4. Me reconnaître dans une communauté de semblables pour avoir des échanges de pairs à pairs</c:v>
                </c:pt>
                <c:pt idx="4">
                  <c:v> - 6. Pouvoir me projeter dans un métier</c:v>
                </c:pt>
              </c:strCache>
            </c:strRef>
          </c:cat>
          <c:val>
            <c:numRef>
              <c:f>Feuil1!$E$2:$E$6</c:f>
              <c:numCache>
                <c:formatCode>0%</c:formatCode>
                <c:ptCount val="5"/>
                <c:pt idx="0">
                  <c:v>5.128205128205128E-2</c:v>
                </c:pt>
                <c:pt idx="1">
                  <c:v>8.8888888888888878E-2</c:v>
                </c:pt>
                <c:pt idx="2">
                  <c:v>8.9743589743589758E-2</c:v>
                </c:pt>
                <c:pt idx="3">
                  <c:v>0.1744186046511628</c:v>
                </c:pt>
                <c:pt idx="4">
                  <c:v>0.2105263157894737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 - 7.  Pouvoir anticiper l'avenir</c:v>
                </c:pt>
                <c:pt idx="1">
                  <c:v> - 2.  Mettre un nom sur une maladie, pour pouvoir en parler à mes proches et mon entourage</c:v>
                </c:pt>
                <c:pt idx="2">
                  <c:v> - 9.  Etre dans l'action en tant que malade ou parent de malade</c:v>
                </c:pt>
                <c:pt idx="3">
                  <c:v> - 4. Me reconnaître dans une communauté de semblables pour avoir des échanges de pairs à pairs</c:v>
                </c:pt>
                <c:pt idx="4">
                  <c:v> - 6. Pouvoir me projeter dans un métier</c:v>
                </c:pt>
              </c:strCache>
            </c:strRef>
          </c:cat>
          <c:val>
            <c:numRef>
              <c:f>Feuil1!$F$2:$F$6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5775360"/>
        <c:axId val="115776896"/>
      </c:barChart>
      <c:catAx>
        <c:axId val="1157753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15776896"/>
        <c:crosses val="autoZero"/>
        <c:auto val="1"/>
        <c:lblAlgn val="ctr"/>
        <c:lblOffset val="100"/>
        <c:noMultiLvlLbl val="0"/>
      </c:catAx>
      <c:valAx>
        <c:axId val="1157768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57753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fr-FR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Avec une maladie non étiquetée</c:v>
                </c:pt>
                <c:pt idx="1">
                  <c:v>Sans diagnostic précis</c:v>
                </c:pt>
                <c:pt idx="2">
                  <c:v>Avec un diagnostic non déterminé</c:v>
                </c:pt>
                <c:pt idx="3">
                  <c:v>En errance diagnostique</c:v>
                </c:pt>
                <c:pt idx="4">
                  <c:v>Sans diagnostic</c:v>
                </c:pt>
                <c:pt idx="5">
                  <c:v>En incertitude diagnostique</c:v>
                </c:pt>
                <c:pt idx="6">
                  <c:v>En impasse diagnostique</c:v>
                </c:pt>
                <c:pt idx="7">
                  <c:v>En impossibilité de diagnostic</c:v>
                </c:pt>
                <c:pt idx="8">
                  <c:v>Ne se prononce pas</c:v>
                </c:pt>
                <c:pt idx="9">
                  <c:v>No rep.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0.28000000000000003</c:v>
                </c:pt>
                <c:pt idx="1">
                  <c:v>0.16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0.05</c:v>
                </c:pt>
                <c:pt idx="6">
                  <c:v>0.04</c:v>
                </c:pt>
                <c:pt idx="7">
                  <c:v>0.02</c:v>
                </c:pt>
                <c:pt idx="8">
                  <c:v>0.04</c:v>
                </c:pt>
                <c:pt idx="9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371592192"/>
        <c:axId val="372624768"/>
      </c:barChart>
      <c:catAx>
        <c:axId val="3715921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72624768"/>
        <c:crosses val="autoZero"/>
        <c:auto val="1"/>
        <c:lblAlgn val="ctr"/>
        <c:lblOffset val="100"/>
        <c:noMultiLvlLbl val="0"/>
      </c:catAx>
      <c:valAx>
        <c:axId val="372624768"/>
        <c:scaling>
          <c:orientation val="minMax"/>
          <c:max val="0.4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159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effectLst/>
          </c:spPr>
          <c:explosion val="3"/>
          <c:dPt>
            <c:idx val="0"/>
            <c:bubble3D val="0"/>
            <c:spPr>
              <a:noFill/>
              <a:effectLst/>
            </c:spPr>
          </c:dPt>
          <c:dPt>
            <c:idx val="1"/>
            <c:bubble3D val="0"/>
            <c:spPr>
              <a:solidFill>
                <a:srgbClr val="7F52A0"/>
              </a:solidFill>
              <a:effectLst/>
            </c:spPr>
          </c:dPt>
          <c:dPt>
            <c:idx val="2"/>
            <c:bubble3D val="0"/>
            <c:spPr>
              <a:solidFill>
                <a:srgbClr val="15A1D9"/>
              </a:solidFill>
              <a:effectLst/>
            </c:spPr>
          </c:dPt>
          <c:dPt>
            <c:idx val="3"/>
            <c:bubble3D val="0"/>
            <c:spPr>
              <a:solidFill>
                <a:srgbClr val="2B9C47"/>
              </a:solidFill>
              <a:effectLst/>
            </c:spPr>
          </c:dPt>
          <c:val>
            <c:numRef>
              <c:f>Feuil1!$A$2:$A$7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noFill/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15A1D9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bubble3D val="0"/>
            <c:spPr>
              <a:solidFill>
                <a:schemeClr val="bg1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Feuil1!$B$2:$B$7</c:f>
              <c:numCache>
                <c:formatCode>0%</c:formatCode>
                <c:ptCount val="6"/>
                <c:pt idx="0">
                  <c:v>1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0.38</c:v>
                </c:pt>
                <c:pt idx="4">
                  <c:v>0.44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5"/>
        <c:holeSize val="26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230964482425507E-2"/>
          <c:y val="8.9539575237182881E-2"/>
          <c:w val="0.84237942201472893"/>
          <c:h val="0.7921719806763284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noFill/>
              <a:ln w="57150">
                <a:noFill/>
              </a:ln>
              <a:effectLst/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0.82</c:v>
                </c:pt>
                <c:pt idx="1">
                  <c:v>0.17</c:v>
                </c:pt>
                <c:pt idx="2">
                  <c:v>0.01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975884402945819E-2"/>
          <c:y val="0.11311690821256039"/>
          <c:w val="0.84237942201472893"/>
          <c:h val="0.7921719806763284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70AD47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F52A0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28285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ysClr val="window" lastClr="FFFFFF">
                  <a:lumMod val="85000"/>
                </a:sysClr>
              </a:solidFill>
              <a:ln w="57150">
                <a:solidFill>
                  <a:sysClr val="window" lastClr="FFFFFF"/>
                </a:solidFill>
              </a:ln>
              <a:effectLst/>
            </c:spPr>
          </c:dPt>
          <c:dPt>
            <c:idx val="4"/>
            <c:bubble3D val="0"/>
            <c:spPr>
              <a:noFill/>
              <a:ln w="57150">
                <a:noFill/>
              </a:ln>
              <a:effectLst/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Feuil1!$A$2:$A$6</c:f>
              <c:strCache>
                <c:ptCount val="5"/>
                <c:pt idx="0">
                  <c:v>La maladie est probablement neuromusculaire</c:v>
                </c:pt>
                <c:pt idx="1">
                  <c:v>Le diagnostic de maladie neuromusculaire est clairement affirmé, mais je n'ai pas le nom précis de la maladie</c:v>
                </c:pt>
                <c:pt idx="2">
                  <c:v>Le diagnostic de maladie neuromusculaire et le nom d'un sous-groupe de ces maladies sont établis, mais je n'ai pas le nom précis de la maladie</c:v>
                </c:pt>
                <c:pt idx="3">
                  <c:v>No rep.</c:v>
                </c:pt>
                <c:pt idx="4">
                  <c:v>4e trim.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0.25</c:v>
                </c:pt>
                <c:pt idx="1">
                  <c:v>0.45</c:v>
                </c:pt>
                <c:pt idx="2">
                  <c:v>0.21</c:v>
                </c:pt>
                <c:pt idx="3">
                  <c:v>0.09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721424527816468E-2"/>
          <c:y val="1.4507192460317463E-2"/>
          <c:w val="0.98727857547218367"/>
          <c:h val="0.9734918154761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fr-FR" sz="1100" b="0" i="0" u="none" strike="noStrike" kern="1200" baseline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entury Gothic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1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2 ans</c:v>
                </c:pt>
                <c:pt idx="1">
                  <c:v>2 ans à moins de 5 ans</c:v>
                </c:pt>
                <c:pt idx="2">
                  <c:v>5 ans à moins de 10 ans</c:v>
                </c:pt>
                <c:pt idx="3">
                  <c:v>10 ans à moins de 20 ans</c:v>
                </c:pt>
                <c:pt idx="4">
                  <c:v>20 ans ou plus</c:v>
                </c:pt>
                <c:pt idx="5">
                  <c:v>NR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0.11</c:v>
                </c:pt>
                <c:pt idx="2">
                  <c:v>0.12</c:v>
                </c:pt>
                <c:pt idx="3">
                  <c:v>0.23</c:v>
                </c:pt>
                <c:pt idx="4">
                  <c:v>0.18</c:v>
                </c:pt>
                <c:pt idx="5">
                  <c:v>0.28999999999999998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9"/>
        <c:axId val="106019840"/>
        <c:axId val="106025728"/>
      </c:barChart>
      <c:catAx>
        <c:axId val="106019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06025728"/>
        <c:crosses val="autoZero"/>
        <c:auto val="1"/>
        <c:lblAlgn val="ctr"/>
        <c:lblOffset val="100"/>
        <c:noMultiLvlLbl val="0"/>
      </c:catAx>
      <c:valAx>
        <c:axId val="106025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none"/>
        <c:minorTickMark val="none"/>
        <c:tickLblPos val="none"/>
        <c:crossAx val="106019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89225378593611E-2"/>
          <c:y val="3.0256267007982802E-2"/>
          <c:w val="0.91183516970336198"/>
          <c:h val="0.964229615375204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B4347"/>
            </a:solidFill>
            <a:effectLst/>
          </c:spPr>
          <c:invertIfNegative val="0"/>
          <c:dLbls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Fatigabilité</c:v>
                </c:pt>
                <c:pt idx="1">
                  <c:v>Difficulté pour se relever, se déplacer, chutes</c:v>
                </c:pt>
                <c:pt idx="2">
                  <c:v>Difficulté à soulever ou à manipuler des objets</c:v>
                </c:pt>
                <c:pt idx="3">
                  <c:v>Douleurs, crampes</c:v>
                </c:pt>
                <c:pt idx="4">
                  <c:v>Troubles respiratoires</c:v>
                </c:pt>
                <c:pt idx="5">
                  <c:v>Troubles de la vision</c:v>
                </c:pt>
                <c:pt idx="6">
                  <c:v>Difficultés à avaler</c:v>
                </c:pt>
                <c:pt idx="7">
                  <c:v>Troubles cardiaques</c:v>
                </c:pt>
                <c:pt idx="8">
                  <c:v>Troubles cognitifs</c:v>
                </c:pt>
                <c:pt idx="9">
                  <c:v>Autres troubles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0.49</c:v>
                </c:pt>
                <c:pt idx="1">
                  <c:v>0.49</c:v>
                </c:pt>
                <c:pt idx="2">
                  <c:v>0.45</c:v>
                </c:pt>
                <c:pt idx="3">
                  <c:v>0.3</c:v>
                </c:pt>
                <c:pt idx="4">
                  <c:v>0.16</c:v>
                </c:pt>
                <c:pt idx="5">
                  <c:v>0.13</c:v>
                </c:pt>
                <c:pt idx="6">
                  <c:v>0.09</c:v>
                </c:pt>
                <c:pt idx="7">
                  <c:v>0.08</c:v>
                </c:pt>
                <c:pt idx="8">
                  <c:v>7.0000000000000007E-2</c:v>
                </c:pt>
                <c:pt idx="9">
                  <c:v>0.1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Fatigabilité</c:v>
                </c:pt>
                <c:pt idx="1">
                  <c:v>Difficulté pour se relever, se déplacer, chutes</c:v>
                </c:pt>
                <c:pt idx="2">
                  <c:v>Difficulté à soulever ou à manipuler des objets</c:v>
                </c:pt>
                <c:pt idx="3">
                  <c:v>Douleurs, crampes</c:v>
                </c:pt>
                <c:pt idx="4">
                  <c:v>Troubles respiratoires</c:v>
                </c:pt>
                <c:pt idx="5">
                  <c:v>Troubles de la vision</c:v>
                </c:pt>
                <c:pt idx="6">
                  <c:v>Difficultés à avaler</c:v>
                </c:pt>
                <c:pt idx="7">
                  <c:v>Troubles cardiaques</c:v>
                </c:pt>
                <c:pt idx="8">
                  <c:v>Troubles cognitifs</c:v>
                </c:pt>
                <c:pt idx="9">
                  <c:v>Autres troubles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0.3</c:v>
                </c:pt>
                <c:pt idx="4">
                  <c:v>0.12</c:v>
                </c:pt>
                <c:pt idx="5">
                  <c:v>0.12</c:v>
                </c:pt>
                <c:pt idx="6">
                  <c:v>0.08</c:v>
                </c:pt>
                <c:pt idx="7">
                  <c:v>7.0000000000000007E-2</c:v>
                </c:pt>
                <c:pt idx="8">
                  <c:v>0.09</c:v>
                </c:pt>
                <c:pt idx="9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C000"/>
            </a:solidFill>
            <a:effectLst/>
          </c:spPr>
          <c:invertIfNegative val="0"/>
          <c:dLbls>
            <c:dLbl>
              <c:idx val="1"/>
              <c:layout>
                <c:manualLayout>
                  <c:x val="-7.0195588677064644E-3"/>
                  <c:y val="-3.56955345167385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Fatigabilité</c:v>
                </c:pt>
                <c:pt idx="1">
                  <c:v>Difficulté pour se relever, se déplacer, chutes</c:v>
                </c:pt>
                <c:pt idx="2">
                  <c:v>Difficulté à soulever ou à manipuler des objets</c:v>
                </c:pt>
                <c:pt idx="3">
                  <c:v>Douleurs, crampes</c:v>
                </c:pt>
                <c:pt idx="4">
                  <c:v>Troubles respiratoires</c:v>
                </c:pt>
                <c:pt idx="5">
                  <c:v>Troubles de la vision</c:v>
                </c:pt>
                <c:pt idx="6">
                  <c:v>Difficultés à avaler</c:v>
                </c:pt>
                <c:pt idx="7">
                  <c:v>Troubles cardiaques</c:v>
                </c:pt>
                <c:pt idx="8">
                  <c:v>Troubles cognitifs</c:v>
                </c:pt>
                <c:pt idx="9">
                  <c:v>Autres troubles</c:v>
                </c:pt>
              </c:strCache>
            </c:strRef>
          </c:cat>
          <c:val>
            <c:numRef>
              <c:f>Feuil1!$D$2:$D$11</c:f>
              <c:numCache>
                <c:formatCode>0%</c:formatCode>
                <c:ptCount val="10"/>
                <c:pt idx="0">
                  <c:v>0.12</c:v>
                </c:pt>
                <c:pt idx="1">
                  <c:v>0.12</c:v>
                </c:pt>
                <c:pt idx="2">
                  <c:v>0.16</c:v>
                </c:pt>
                <c:pt idx="3">
                  <c:v>0.17</c:v>
                </c:pt>
                <c:pt idx="4">
                  <c:v>0.21</c:v>
                </c:pt>
                <c:pt idx="5">
                  <c:v>0.14000000000000001</c:v>
                </c:pt>
                <c:pt idx="6">
                  <c:v>0.18</c:v>
                </c:pt>
                <c:pt idx="7">
                  <c:v>0.14000000000000001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14173207100432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195588677064644E-3"/>
                  <c:y val="-2.49865930945161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07086603550215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Fatigabilité</c:v>
                </c:pt>
                <c:pt idx="1">
                  <c:v>Difficulté pour se relever, se déplacer, chutes</c:v>
                </c:pt>
                <c:pt idx="2">
                  <c:v>Difficulté à soulever ou à manipuler des objets</c:v>
                </c:pt>
                <c:pt idx="3">
                  <c:v>Douleurs, crampes</c:v>
                </c:pt>
                <c:pt idx="4">
                  <c:v>Troubles respiratoires</c:v>
                </c:pt>
                <c:pt idx="5">
                  <c:v>Troubles de la vision</c:v>
                </c:pt>
                <c:pt idx="6">
                  <c:v>Difficultés à avaler</c:v>
                </c:pt>
                <c:pt idx="7">
                  <c:v>Troubles cardiaques</c:v>
                </c:pt>
                <c:pt idx="8">
                  <c:v>Troubles cognitifs</c:v>
                </c:pt>
                <c:pt idx="9">
                  <c:v>Autres troubles</c:v>
                </c:pt>
              </c:strCache>
            </c:strRef>
          </c:cat>
          <c:val>
            <c:numRef>
              <c:f>Feuil1!$E$2:$E$11</c:f>
              <c:numCache>
                <c:formatCode>0%</c:formatCode>
                <c:ptCount val="10"/>
                <c:pt idx="0">
                  <c:v>0.02</c:v>
                </c:pt>
                <c:pt idx="1">
                  <c:v>0.02</c:v>
                </c:pt>
                <c:pt idx="2">
                  <c:v>0.03</c:v>
                </c:pt>
                <c:pt idx="3">
                  <c:v>0.09</c:v>
                </c:pt>
                <c:pt idx="4">
                  <c:v>0.13</c:v>
                </c:pt>
                <c:pt idx="5">
                  <c:v>0.15</c:v>
                </c:pt>
                <c:pt idx="6">
                  <c:v>0.21</c:v>
                </c:pt>
                <c:pt idx="7">
                  <c:v>0.15</c:v>
                </c:pt>
                <c:pt idx="8">
                  <c:v>0.13</c:v>
                </c:pt>
                <c:pt idx="9">
                  <c:v>0.06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85572708149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3.212626213226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097794338532322E-3"/>
                  <c:y val="2.855642761339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0" i="0" u="none" strike="noStrike" kern="1200" baseline="0">
                    <a:solidFill>
                      <a:srgbClr val="FFFFFF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Fatigabilité</c:v>
                </c:pt>
                <c:pt idx="1">
                  <c:v>Difficulté pour se relever, se déplacer, chutes</c:v>
                </c:pt>
                <c:pt idx="2">
                  <c:v>Difficulté à soulever ou à manipuler des objets</c:v>
                </c:pt>
                <c:pt idx="3">
                  <c:v>Douleurs, crampes</c:v>
                </c:pt>
                <c:pt idx="4">
                  <c:v>Troubles respiratoires</c:v>
                </c:pt>
                <c:pt idx="5">
                  <c:v>Troubles de la vision</c:v>
                </c:pt>
                <c:pt idx="6">
                  <c:v>Difficultés à avaler</c:v>
                </c:pt>
                <c:pt idx="7">
                  <c:v>Troubles cardiaques</c:v>
                </c:pt>
                <c:pt idx="8">
                  <c:v>Troubles cognitifs</c:v>
                </c:pt>
                <c:pt idx="9">
                  <c:v>Autres troubles</c:v>
                </c:pt>
              </c:strCache>
            </c:strRef>
          </c:cat>
          <c:val>
            <c:numRef>
              <c:f>Feuil1!$F$2:$F$11</c:f>
              <c:numCache>
                <c:formatCode>0%</c:formatCode>
                <c:ptCount val="10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7.0000000000000007E-2</c:v>
                </c:pt>
                <c:pt idx="4">
                  <c:v>0.28999999999999998</c:v>
                </c:pt>
                <c:pt idx="5">
                  <c:v>0.33</c:v>
                </c:pt>
                <c:pt idx="6">
                  <c:v>0.33</c:v>
                </c:pt>
                <c:pt idx="7">
                  <c:v>0.42</c:v>
                </c:pt>
                <c:pt idx="8">
                  <c:v>0.36</c:v>
                </c:pt>
                <c:pt idx="9">
                  <c:v>0.22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05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Fatigabilité</c:v>
                </c:pt>
                <c:pt idx="1">
                  <c:v>Difficulté pour se relever, se déplacer, chutes</c:v>
                </c:pt>
                <c:pt idx="2">
                  <c:v>Difficulté à soulever ou à manipuler des objets</c:v>
                </c:pt>
                <c:pt idx="3">
                  <c:v>Douleurs, crampes</c:v>
                </c:pt>
                <c:pt idx="4">
                  <c:v>Troubles respiratoires</c:v>
                </c:pt>
                <c:pt idx="5">
                  <c:v>Troubles de la vision</c:v>
                </c:pt>
                <c:pt idx="6">
                  <c:v>Difficultés à avaler</c:v>
                </c:pt>
                <c:pt idx="7">
                  <c:v>Troubles cardiaques</c:v>
                </c:pt>
                <c:pt idx="8">
                  <c:v>Troubles cognitifs</c:v>
                </c:pt>
                <c:pt idx="9">
                  <c:v>Autres troubles</c:v>
                </c:pt>
              </c:strCache>
            </c:strRef>
          </c:cat>
          <c:val>
            <c:numRef>
              <c:f>Feuil1!$G$2:$G$11</c:f>
              <c:numCache>
                <c:formatCode>0%</c:formatCode>
                <c:ptCount val="10"/>
                <c:pt idx="0">
                  <c:v>0.06</c:v>
                </c:pt>
                <c:pt idx="1">
                  <c:v>0.06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0.13</c:v>
                </c:pt>
                <c:pt idx="6">
                  <c:v>0.11</c:v>
                </c:pt>
                <c:pt idx="7">
                  <c:v>0.14000000000000001</c:v>
                </c:pt>
                <c:pt idx="8">
                  <c:v>0.25</c:v>
                </c:pt>
                <c:pt idx="9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2179840"/>
        <c:axId val="22181376"/>
      </c:barChart>
      <c:catAx>
        <c:axId val="221798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2181376"/>
        <c:crosses val="autoZero"/>
        <c:auto val="1"/>
        <c:lblAlgn val="ctr"/>
        <c:lblOffset val="100"/>
        <c:noMultiLvlLbl val="0"/>
      </c:catAx>
      <c:valAx>
        <c:axId val="22181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21798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3794220147291E-2"/>
          <c:y val="8.5508212560386473E-2"/>
          <c:w val="0.84237942201472893"/>
          <c:h val="0.7921719806763284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noFill/>
              <a:ln w="571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Feuil1!$A$2:$A$6</c:f>
              <c:strCache>
                <c:ptCount val="5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4">
                  <c:v>4e trim.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0.87</c:v>
                </c:pt>
                <c:pt idx="1">
                  <c:v>0.02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3794220147291E-2"/>
          <c:y val="8.5508212560386473E-2"/>
          <c:w val="0.84237942201472893"/>
          <c:h val="0.7921719806763284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noFill/>
              <a:ln w="57150">
                <a:noFill/>
              </a:ln>
              <a:effectLst/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</c:v>
                </c:pt>
                <c:pt idx="1">
                  <c:v>0.35</c:v>
                </c:pt>
                <c:pt idx="2">
                  <c:v>0.05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1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432EA-28FB-405D-AF49-29FACE7E76BA}" type="datetimeFigureOut">
              <a:rPr lang="fr-FR" smtClean="0"/>
              <a:pPr/>
              <a:t>23/05/2016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376F6-111F-4299-9B37-A0A2297705A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865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5EF20-79B3-4932-9552-FC63116E2FC4}" type="datetimeFigureOut">
              <a:rPr lang="fr-FR" smtClean="0"/>
              <a:pPr/>
              <a:t>23/05/2016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B4A8E-662C-4B32-9C07-4C0A1271D84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40287" cy="33512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B4A8E-662C-4B32-9C07-4C0A1271D84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0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RA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32521" y="3717032"/>
            <a:ext cx="5453061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0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54250" y="4293098"/>
            <a:ext cx="222885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7763833" y="3831434"/>
            <a:ext cx="13099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b="1" dirty="0" smtClean="0"/>
              <a:t>Rapport</a:t>
            </a:r>
            <a:endParaRPr lang="fr-FR" sz="2600" b="1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7761420" y="4300522"/>
            <a:ext cx="1325959" cy="1000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aseline="0"/>
            </a:lvl1pPr>
          </a:lstStyle>
          <a:p>
            <a:r>
              <a:rPr lang="fr-FR" dirty="0" smtClean="0"/>
              <a:t>LOGO du Client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54556" y="6183400"/>
            <a:ext cx="2651445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fr-FR" dirty="0" smtClean="0"/>
              <a:t>Le nom du client</a:t>
            </a:r>
          </a:p>
          <a:p>
            <a:r>
              <a:rPr lang="fr-FR" dirty="0" smtClean="0"/>
              <a:t>Votre nom + mail + tel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6903000" y="6183403"/>
            <a:ext cx="547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À   :</a:t>
            </a:r>
          </a:p>
          <a:p>
            <a:r>
              <a:rPr lang="fr-FR" sz="1100" dirty="0" smtClean="0"/>
              <a:t>De :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21816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68" userDrawn="1">
          <p15:clr>
            <a:srgbClr val="FBAE40"/>
          </p15:clr>
        </p15:guide>
        <p15:guide id="2" pos="5282" userDrawn="1">
          <p15:clr>
            <a:srgbClr val="FBAE40"/>
          </p15:clr>
        </p15:guide>
        <p15:guide id="3" pos="434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3483846" y="3997515"/>
            <a:ext cx="3194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ANNEXES</a:t>
            </a:r>
            <a:endParaRPr lang="fr-FR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2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55685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 flipH="1">
            <a:off x="3152801" y="1934096"/>
            <a:ext cx="2965292" cy="3356992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84147" y="2565120"/>
            <a:ext cx="1512168" cy="432048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321153" y="2520280"/>
            <a:ext cx="1512168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374577" y="4228016"/>
            <a:ext cx="1512168" cy="4320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360313" y="4811291"/>
            <a:ext cx="1512168" cy="432048"/>
          </a:xfrm>
          <a:prstGeom prst="rect">
            <a:avLst/>
          </a:prstGeom>
          <a:solidFill>
            <a:srgbClr val="D1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84147" y="1934096"/>
            <a:ext cx="1512168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321153" y="1966528"/>
            <a:ext cx="1512168" cy="43204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354585" y="4859040"/>
            <a:ext cx="1512168" cy="4320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384147" y="4228016"/>
            <a:ext cx="1512168" cy="43204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606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33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572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30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2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68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 INDIVID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8769422" y="705128"/>
            <a:ext cx="950260" cy="637880"/>
            <a:chOff x="8769424" y="705128"/>
            <a:chExt cx="950260" cy="637880"/>
          </a:xfrm>
        </p:grpSpPr>
        <p:pic>
          <p:nvPicPr>
            <p:cNvPr id="18" name="Espace réservé du contenu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456" y="705128"/>
              <a:ext cx="523381" cy="4915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8841512" y="1052736"/>
              <a:ext cx="720000" cy="144000"/>
            </a:xfrm>
            <a:prstGeom prst="rect">
              <a:avLst/>
            </a:prstGeom>
            <a:solidFill>
              <a:srgbClr val="13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" name="ZoneTexte 3"/>
            <p:cNvSpPr txBox="1"/>
            <p:nvPr userDrawn="1"/>
          </p:nvSpPr>
          <p:spPr>
            <a:xfrm>
              <a:off x="8769424" y="1127564"/>
              <a:ext cx="9502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spc="330" dirty="0" smtClean="0">
                  <a:solidFill>
                    <a:srgbClr val="13AFB7"/>
                  </a:solidFill>
                </a:rPr>
                <a:t>individus</a:t>
              </a:r>
              <a:endParaRPr lang="fr-FR" sz="800" b="1" spc="330" dirty="0">
                <a:solidFill>
                  <a:srgbClr val="13AFB7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Libellé de la question posée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8840789" y="1052513"/>
            <a:ext cx="720725" cy="1444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4504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 userDrawn="1">
          <p15:clr>
            <a:srgbClr val="FBAE40"/>
          </p15:clr>
        </p15:guide>
        <p15:guide id="2" pos="398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 ENTREP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776" y="715523"/>
            <a:ext cx="372736" cy="380667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>
            <a:off x="8769422" y="1052736"/>
            <a:ext cx="933589" cy="290272"/>
            <a:chOff x="8769424" y="1052736"/>
            <a:chExt cx="933590" cy="29027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8841512" y="1052736"/>
              <a:ext cx="720000" cy="144000"/>
            </a:xfrm>
            <a:prstGeom prst="rect">
              <a:avLst/>
            </a:prstGeom>
            <a:solidFill>
              <a:srgbClr val="13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" name="ZoneTexte 3"/>
            <p:cNvSpPr txBox="1"/>
            <p:nvPr userDrawn="1"/>
          </p:nvSpPr>
          <p:spPr>
            <a:xfrm>
              <a:off x="8769424" y="1127564"/>
              <a:ext cx="9335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spc="190" dirty="0" smtClean="0">
                  <a:solidFill>
                    <a:srgbClr val="13AFB7"/>
                  </a:solidFill>
                </a:rPr>
                <a:t>entreprises</a:t>
              </a:r>
              <a:endParaRPr lang="fr-FR" sz="800" b="1" spc="190" dirty="0">
                <a:solidFill>
                  <a:srgbClr val="13AFB7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Libellé de la question posée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8840789" y="1052513"/>
            <a:ext cx="720725" cy="1444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8811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509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 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41764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5264522" y="1700810"/>
            <a:ext cx="41764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9962340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64816" y="4171593"/>
            <a:ext cx="5679551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 baseline="0"/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76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849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 flipH="1">
            <a:off x="3152801" y="1934096"/>
            <a:ext cx="2965292" cy="3356992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84147" y="2565120"/>
            <a:ext cx="1512168" cy="432048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321153" y="2520280"/>
            <a:ext cx="1512168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374577" y="4228016"/>
            <a:ext cx="1512168" cy="4320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360313" y="4811291"/>
            <a:ext cx="1512168" cy="432048"/>
          </a:xfrm>
          <a:prstGeom prst="rect">
            <a:avLst/>
          </a:prstGeom>
          <a:solidFill>
            <a:srgbClr val="D1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84147" y="1934096"/>
            <a:ext cx="1512168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321153" y="1966528"/>
            <a:ext cx="1512168" cy="43204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354585" y="4859040"/>
            <a:ext cx="1512168" cy="4320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384147" y="4228016"/>
            <a:ext cx="1512168" cy="43204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571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91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572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68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2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64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04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A78-6C4D-41BD-8161-E39D6EC9C185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18F-0105-4DF8-9D69-A02644E65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6563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A78-6C4D-41BD-8161-E39D6EC9C185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18F-0105-4DF8-9D69-A02644E65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383128"/>
      </p:ext>
    </p:extLst>
  </p:cSld>
  <p:clrMapOvr>
    <a:masterClrMapping/>
  </p:clrMapOvr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A78-6C4D-41BD-8161-E39D6EC9C185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18F-0105-4DF8-9D69-A02644E65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904060"/>
      </p:ext>
    </p:extLst>
  </p:cSld>
  <p:clrMapOvr>
    <a:masterClrMapping/>
  </p:clrMapOvr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A78-6C4D-41BD-8161-E39D6EC9C185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18F-0105-4DF8-9D69-A02644E65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5710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fr-FR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917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A78-6C4D-41BD-8161-E39D6EC9C185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18F-0105-4DF8-9D69-A02644E65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627952"/>
      </p:ext>
    </p:extLst>
  </p:cSld>
  <p:clrMapOvr>
    <a:masterClrMapping/>
  </p:clrMapOvr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A78-6C4D-41BD-8161-E39D6EC9C185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18F-0105-4DF8-9D69-A02644E65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425472"/>
      </p:ext>
    </p:extLst>
  </p:cSld>
  <p:clrMapOvr>
    <a:masterClrMapping/>
  </p:clrMapOvr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A78-6C4D-41BD-8161-E39D6EC9C185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18F-0105-4DF8-9D69-A02644E65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717678"/>
      </p:ext>
    </p:extLst>
  </p:cSld>
  <p:clrMapOvr>
    <a:masterClrMapping/>
  </p:clrMapOvr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A78-6C4D-41BD-8161-E39D6EC9C185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18F-0105-4DF8-9D69-A02644E65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730735"/>
      </p:ext>
    </p:extLst>
  </p:cSld>
  <p:clrMapOvr>
    <a:masterClrMapping/>
  </p:clrMapOvr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A78-6C4D-41BD-8161-E39D6EC9C185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18F-0105-4DF8-9D69-A02644E65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357143"/>
      </p:ext>
    </p:extLst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A78-6C4D-41BD-8161-E39D6EC9C185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18F-0105-4DF8-9D69-A02644E65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894316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8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A78-6C4D-41BD-8161-E39D6EC9C185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18F-0105-4DF8-9D69-A02644E65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071418"/>
      </p:ext>
    </p:extLst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272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55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fr-FR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17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572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fr-FR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482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2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fr-FR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82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668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fr-FR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56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7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06</a:t>
            </a:r>
            <a:endParaRPr lang="fr-FR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880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520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07</a:t>
            </a:r>
            <a:endParaRPr lang="fr-FR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38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636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08</a:t>
            </a:r>
            <a:endParaRPr lang="fr-FR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51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PRO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32521" y="3717032"/>
            <a:ext cx="5453061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0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6094" y="4293098"/>
            <a:ext cx="222885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7532230" y="3831434"/>
            <a:ext cx="17868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600" b="1" dirty="0" smtClean="0"/>
              <a:t>Proposition</a:t>
            </a:r>
            <a:endParaRPr lang="fr-FR" sz="2600" b="1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7761420" y="4300522"/>
            <a:ext cx="1325959" cy="1000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aseline="0"/>
            </a:lvl1pPr>
          </a:lstStyle>
          <a:p>
            <a:r>
              <a:rPr lang="fr-FR" dirty="0" smtClean="0"/>
              <a:t>Logo du client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54556" y="6183400"/>
            <a:ext cx="2651445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fr-FR" dirty="0" smtClean="0"/>
              <a:t>Le nom du client</a:t>
            </a:r>
          </a:p>
          <a:p>
            <a:r>
              <a:rPr lang="fr-FR" dirty="0" smtClean="0"/>
              <a:t>Votre nom + mail + tel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903000" y="6183403"/>
            <a:ext cx="547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À   :</a:t>
            </a:r>
          </a:p>
          <a:p>
            <a:r>
              <a:rPr lang="fr-FR" sz="1100" dirty="0" smtClean="0"/>
              <a:t>De :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8174821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68" userDrawn="1">
          <p15:clr>
            <a:srgbClr val="FBAE40"/>
          </p15:clr>
        </p15:guide>
        <p15:guide id="2" pos="5282" userDrawn="1">
          <p15:clr>
            <a:srgbClr val="FBAE40"/>
          </p15:clr>
        </p15:guide>
        <p15:guide id="3" pos="218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7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09</a:t>
            </a:r>
            <a:endParaRPr lang="fr-FR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549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  <a:endParaRPr lang="fr-FR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94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84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 INDIVID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8769422" y="705128"/>
            <a:ext cx="950260" cy="637880"/>
            <a:chOff x="8769424" y="705128"/>
            <a:chExt cx="950260" cy="637880"/>
          </a:xfrm>
        </p:grpSpPr>
        <p:pic>
          <p:nvPicPr>
            <p:cNvPr id="18" name="Espace réservé du contenu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456" y="705128"/>
              <a:ext cx="523381" cy="4915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8841512" y="1052736"/>
              <a:ext cx="720000" cy="144000"/>
            </a:xfrm>
            <a:prstGeom prst="rect">
              <a:avLst/>
            </a:prstGeom>
            <a:solidFill>
              <a:srgbClr val="13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 userDrawn="1"/>
          </p:nvSpPr>
          <p:spPr>
            <a:xfrm>
              <a:off x="8769424" y="1127564"/>
              <a:ext cx="9502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spc="330" baseline="0" dirty="0" smtClean="0">
                  <a:solidFill>
                    <a:srgbClr val="13AFB7"/>
                  </a:solidFill>
                </a:rPr>
                <a:t>individus</a:t>
              </a:r>
              <a:endParaRPr lang="fr-FR" sz="800" b="1" spc="330" baseline="0" dirty="0">
                <a:solidFill>
                  <a:srgbClr val="13AFB7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Libellé de la question posée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8840789" y="1052513"/>
            <a:ext cx="720725" cy="1444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6208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 userDrawn="1">
          <p15:clr>
            <a:srgbClr val="FBAE40"/>
          </p15:clr>
        </p15:guide>
        <p15:guide id="2" pos="39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 ENTREP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776" y="715523"/>
            <a:ext cx="372736" cy="380667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>
            <a:off x="8769422" y="1052736"/>
            <a:ext cx="933589" cy="290272"/>
            <a:chOff x="8769424" y="1052736"/>
            <a:chExt cx="933590" cy="29027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8841512" y="1052736"/>
              <a:ext cx="720000" cy="144000"/>
            </a:xfrm>
            <a:prstGeom prst="rect">
              <a:avLst/>
            </a:prstGeom>
            <a:solidFill>
              <a:srgbClr val="13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 userDrawn="1"/>
          </p:nvSpPr>
          <p:spPr>
            <a:xfrm>
              <a:off x="8769424" y="1127564"/>
              <a:ext cx="9335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spc="190" baseline="0" dirty="0" smtClean="0">
                  <a:solidFill>
                    <a:srgbClr val="13AFB7"/>
                  </a:solidFill>
                </a:rPr>
                <a:t>entreprises</a:t>
              </a:r>
              <a:endParaRPr lang="fr-FR" sz="800" b="1" spc="190" baseline="0" dirty="0">
                <a:solidFill>
                  <a:srgbClr val="13AFB7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Libellé de la question posée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8840789" y="1052513"/>
            <a:ext cx="720725" cy="1444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5718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016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 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41764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5264522" y="1700810"/>
            <a:ext cx="41764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5689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4852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 flipH="1">
            <a:off x="3152801" y="1934096"/>
            <a:ext cx="2965292" cy="3356992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384147" y="2565120"/>
            <a:ext cx="1512168" cy="432048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321153" y="2520280"/>
            <a:ext cx="1512168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6374577" y="4228016"/>
            <a:ext cx="1512168" cy="4320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360313" y="4811291"/>
            <a:ext cx="1512168" cy="432048"/>
          </a:xfrm>
          <a:prstGeom prst="rect">
            <a:avLst/>
          </a:prstGeom>
          <a:solidFill>
            <a:srgbClr val="D1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384147" y="1934096"/>
            <a:ext cx="1512168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6321153" y="1966528"/>
            <a:ext cx="1512168" cy="43204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1354585" y="4859040"/>
            <a:ext cx="1512168" cy="4320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384147" y="4228016"/>
            <a:ext cx="1512168" cy="43204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853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89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32521" y="3717032"/>
            <a:ext cx="5453061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0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6094" y="4293098"/>
            <a:ext cx="222885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7448624" y="3831434"/>
            <a:ext cx="19540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600" b="1" dirty="0" smtClean="0"/>
              <a:t>Présentation</a:t>
            </a:r>
            <a:endParaRPr lang="fr-FR" sz="2600" b="1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7761420" y="4300522"/>
            <a:ext cx="1325959" cy="1000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aseline="0"/>
            </a:lvl1pPr>
          </a:lstStyle>
          <a:p>
            <a:r>
              <a:rPr lang="fr-FR" dirty="0" smtClean="0"/>
              <a:t>Logo du client</a:t>
            </a:r>
            <a:endParaRPr lang="fr-FR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54556" y="6183400"/>
            <a:ext cx="2651445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fr-FR" dirty="0" smtClean="0"/>
              <a:t>Le nom du client</a:t>
            </a:r>
          </a:p>
          <a:p>
            <a:r>
              <a:rPr lang="fr-FR" dirty="0" smtClean="0"/>
              <a:t>Votre nom + mail + tel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6903000" y="6183403"/>
            <a:ext cx="547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À   :</a:t>
            </a:r>
          </a:p>
          <a:p>
            <a:r>
              <a:rPr lang="fr-FR" sz="1100" dirty="0" smtClean="0"/>
              <a:t>De :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552343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68" userDrawn="1">
          <p15:clr>
            <a:srgbClr val="FBAE40"/>
          </p15:clr>
        </p15:guide>
        <p15:guide id="2" pos="5282" userDrawn="1">
          <p15:clr>
            <a:srgbClr val="FBAE40"/>
          </p15:clr>
        </p15:guide>
        <p15:guide id="3" pos="218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572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fr-FR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51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2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67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traverseor.com/assets/images/ESOMAR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69429"/>
            <a:ext cx="470584" cy="4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418806" y="5504879"/>
            <a:ext cx="390178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6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697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55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24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572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99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2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53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668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4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7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06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67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520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07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45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32521" y="3717032"/>
            <a:ext cx="5453061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0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6094" y="4437115"/>
            <a:ext cx="222885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7761420" y="4300522"/>
            <a:ext cx="1325959" cy="1000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/>
            </a:lvl1pPr>
          </a:lstStyle>
          <a:p>
            <a:r>
              <a:rPr lang="fr-FR" dirty="0" smtClean="0"/>
              <a:t>Logo du client</a:t>
            </a:r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7419655" y="3861049"/>
            <a:ext cx="1879732" cy="460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baseline="0"/>
            </a:lvl1pPr>
          </a:lstStyle>
          <a:p>
            <a:pPr lvl="0"/>
            <a:r>
              <a:rPr lang="fr-FR" dirty="0" smtClean="0"/>
              <a:t>Nature du doc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54556" y="6183400"/>
            <a:ext cx="2651445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fr-FR" dirty="0" smtClean="0"/>
              <a:t>Le nom du client</a:t>
            </a:r>
          </a:p>
          <a:p>
            <a:r>
              <a:rPr lang="fr-FR" dirty="0" smtClean="0"/>
              <a:t>Votre nom + mail + tel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6903000" y="6183403"/>
            <a:ext cx="547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À   :</a:t>
            </a:r>
          </a:p>
          <a:p>
            <a:r>
              <a:rPr lang="fr-FR" sz="1100" dirty="0" smtClean="0"/>
              <a:t>De :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036261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68" userDrawn="1">
          <p15:clr>
            <a:srgbClr val="FBAE40"/>
          </p15:clr>
        </p15:guide>
        <p15:guide id="2" pos="5282" userDrawn="1">
          <p15:clr>
            <a:srgbClr val="FBAE40"/>
          </p15:clr>
        </p15:guide>
        <p15:guide id="3" pos="218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636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08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504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7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09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06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818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94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07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55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194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572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69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2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14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668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4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7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06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2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ère 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520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07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306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636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08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26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7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09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209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77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54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67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55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555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572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17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2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60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668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78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ENJE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40832" y="3997515"/>
            <a:ext cx="2621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ENJEUX</a:t>
            </a:r>
            <a:endParaRPr lang="fr-FR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84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840" userDrawn="1">
          <p15:clr>
            <a:srgbClr val="FBAE40"/>
          </p15:clr>
        </p15:guide>
        <p15:guide id="2" pos="2258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7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06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23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520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07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40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636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08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688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7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09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190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15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24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 INDIVID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8769422" y="705128"/>
            <a:ext cx="950260" cy="637880"/>
            <a:chOff x="8769424" y="705128"/>
            <a:chExt cx="950260" cy="637880"/>
          </a:xfrm>
        </p:grpSpPr>
        <p:pic>
          <p:nvPicPr>
            <p:cNvPr id="18" name="Espace réservé du contenu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456" y="705128"/>
              <a:ext cx="523381" cy="4915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8841512" y="1052736"/>
              <a:ext cx="720000" cy="144000"/>
            </a:xfrm>
            <a:prstGeom prst="rect">
              <a:avLst/>
            </a:prstGeom>
            <a:solidFill>
              <a:srgbClr val="13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" name="ZoneTexte 3"/>
            <p:cNvSpPr txBox="1"/>
            <p:nvPr userDrawn="1"/>
          </p:nvSpPr>
          <p:spPr>
            <a:xfrm>
              <a:off x="8769424" y="1127564"/>
              <a:ext cx="9502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spc="330" dirty="0" smtClean="0">
                  <a:solidFill>
                    <a:srgbClr val="13AFB7"/>
                  </a:solidFill>
                </a:rPr>
                <a:t>individus</a:t>
              </a:r>
              <a:endParaRPr lang="fr-FR" sz="800" b="1" spc="330" dirty="0">
                <a:solidFill>
                  <a:srgbClr val="13AFB7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Libellé de la question posée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8840789" y="1052513"/>
            <a:ext cx="720725" cy="1444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3663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 userDrawn="1">
          <p15:clr>
            <a:srgbClr val="FBAE40"/>
          </p15:clr>
        </p15:guide>
        <p15:guide id="2" pos="398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 ENTREP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776" y="715523"/>
            <a:ext cx="372736" cy="380667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>
            <a:off x="8769422" y="1052736"/>
            <a:ext cx="933589" cy="290272"/>
            <a:chOff x="8769424" y="1052736"/>
            <a:chExt cx="933590" cy="29027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8841512" y="1052736"/>
              <a:ext cx="720000" cy="144000"/>
            </a:xfrm>
            <a:prstGeom prst="rect">
              <a:avLst/>
            </a:prstGeom>
            <a:solidFill>
              <a:srgbClr val="13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" name="ZoneTexte 3"/>
            <p:cNvSpPr txBox="1"/>
            <p:nvPr userDrawn="1"/>
          </p:nvSpPr>
          <p:spPr>
            <a:xfrm>
              <a:off x="8769424" y="1127564"/>
              <a:ext cx="9335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spc="190" dirty="0" smtClean="0">
                  <a:solidFill>
                    <a:srgbClr val="13AFB7"/>
                  </a:solidFill>
                </a:rPr>
                <a:t>entreprises</a:t>
              </a:r>
              <a:endParaRPr lang="fr-FR" sz="800" b="1" spc="190" dirty="0">
                <a:solidFill>
                  <a:srgbClr val="13AFB7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Libellé de la question posée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8840789" y="1052513"/>
            <a:ext cx="720725" cy="1444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016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6507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 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41764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5264522" y="1700810"/>
            <a:ext cx="41764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37433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ME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40833" y="3997515"/>
            <a:ext cx="55315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MÉTHODOLOGIE</a:t>
            </a:r>
            <a:endParaRPr lang="fr-FR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485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99" userDrawn="1">
          <p15:clr>
            <a:srgbClr val="FBAE40"/>
          </p15:clr>
        </p15:guide>
        <p15:guide id="2" pos="2258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1947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 flipH="1">
            <a:off x="3152801" y="1934096"/>
            <a:ext cx="2965292" cy="3356992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84147" y="2565120"/>
            <a:ext cx="1512168" cy="432048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321153" y="2520280"/>
            <a:ext cx="1512168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374577" y="4228016"/>
            <a:ext cx="1512168" cy="4320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360313" y="4811291"/>
            <a:ext cx="1512168" cy="432048"/>
          </a:xfrm>
          <a:prstGeom prst="rect">
            <a:avLst/>
          </a:prstGeom>
          <a:solidFill>
            <a:srgbClr val="D1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84147" y="1934096"/>
            <a:ext cx="1512168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321153" y="1966528"/>
            <a:ext cx="1512168" cy="43204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354585" y="4859040"/>
            <a:ext cx="1512168" cy="4320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384147" y="4228016"/>
            <a:ext cx="1512168" cy="43204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69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ENJE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40832" y="3997515"/>
            <a:ext cx="2621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ENJEUX</a:t>
            </a:r>
            <a:endParaRPr lang="fr-FR" sz="6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332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840" userDrawn="1">
          <p15:clr>
            <a:srgbClr val="FBAE40"/>
          </p15:clr>
        </p15:guide>
        <p15:guide id="2" pos="2258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ME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40833" y="3997515"/>
            <a:ext cx="55315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MÉTHODOLOGIE</a:t>
            </a:r>
            <a:endParaRPr lang="fr-FR" sz="6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112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99" userDrawn="1">
          <p15:clr>
            <a:srgbClr val="FBAE40"/>
          </p15:clr>
        </p15:guide>
        <p15:guide id="2" pos="2258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ANALY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512841" y="3997515"/>
            <a:ext cx="3008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ANALYSE</a:t>
            </a:r>
            <a:endParaRPr lang="fr-FR" sz="6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987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99" userDrawn="1">
          <p15:clr>
            <a:srgbClr val="FBAE40"/>
          </p15:clr>
        </p15:guide>
        <p15:guide id="2" pos="2258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SYNTH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83846" y="3997515"/>
            <a:ext cx="3413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SYNTHÈSE</a:t>
            </a:r>
            <a:endParaRPr lang="fr-FR" sz="6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222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99" userDrawn="1">
          <p15:clr>
            <a:srgbClr val="FBAE40"/>
          </p15:clr>
        </p15:guide>
        <p15:guide id="2" pos="2258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3483846" y="3997515"/>
            <a:ext cx="3194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ANNEXES</a:t>
            </a:r>
            <a:endParaRPr lang="fr-FR" sz="6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5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64816" y="4171593"/>
            <a:ext cx="5679551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 baseline="0"/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393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ENJE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40832" y="3997515"/>
            <a:ext cx="2621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ENJEUX</a:t>
            </a:r>
            <a:endParaRPr lang="fr-FR" sz="6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303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840" userDrawn="1">
          <p15:clr>
            <a:srgbClr val="FBAE40"/>
          </p15:clr>
        </p15:guide>
        <p15:guide id="2" pos="2258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ME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40833" y="3997515"/>
            <a:ext cx="55315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MÉTHODOLOGIE</a:t>
            </a:r>
            <a:endParaRPr lang="fr-FR" sz="6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29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99" userDrawn="1">
          <p15:clr>
            <a:srgbClr val="FBAE40"/>
          </p15:clr>
        </p15:guide>
        <p15:guide id="2" pos="225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ANALY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512841" y="3997515"/>
            <a:ext cx="3008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</a:t>
            </a:r>
            <a:endParaRPr lang="fr-FR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571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99" userDrawn="1">
          <p15:clr>
            <a:srgbClr val="FBAE40"/>
          </p15:clr>
        </p15:guide>
        <p15:guide id="2" pos="2258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ANALY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512841" y="3997515"/>
            <a:ext cx="3008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ANALYSE</a:t>
            </a:r>
            <a:endParaRPr lang="fr-FR" sz="6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05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99" userDrawn="1">
          <p15:clr>
            <a:srgbClr val="FBAE40"/>
          </p15:clr>
        </p15:guide>
        <p15:guide id="2" pos="2258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SYNTH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83846" y="3997515"/>
            <a:ext cx="3413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SYNTHÈSE</a:t>
            </a:r>
            <a:endParaRPr lang="fr-FR" sz="6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329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99" userDrawn="1">
          <p15:clr>
            <a:srgbClr val="FBAE40"/>
          </p15:clr>
        </p15:guide>
        <p15:guide id="2" pos="2258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3483846" y="3997515"/>
            <a:ext cx="3194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ANNEXES</a:t>
            </a:r>
            <a:endParaRPr lang="fr-FR" sz="6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4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64816" y="4171593"/>
            <a:ext cx="5679551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 baseline="0"/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61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 INDIVID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8769422" y="705128"/>
            <a:ext cx="950260" cy="637880"/>
            <a:chOff x="8769424" y="705128"/>
            <a:chExt cx="950260" cy="637880"/>
          </a:xfrm>
        </p:grpSpPr>
        <p:pic>
          <p:nvPicPr>
            <p:cNvPr id="18" name="Espace réservé du contenu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456" y="705128"/>
              <a:ext cx="523381" cy="4915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8841512" y="1052736"/>
              <a:ext cx="720000" cy="144000"/>
            </a:xfrm>
            <a:prstGeom prst="rect">
              <a:avLst/>
            </a:prstGeom>
            <a:solidFill>
              <a:srgbClr val="13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" name="ZoneTexte 3"/>
            <p:cNvSpPr txBox="1"/>
            <p:nvPr userDrawn="1"/>
          </p:nvSpPr>
          <p:spPr>
            <a:xfrm>
              <a:off x="8769424" y="1127564"/>
              <a:ext cx="9502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spc="330" dirty="0" smtClean="0">
                  <a:solidFill>
                    <a:srgbClr val="13AFB7"/>
                  </a:solidFill>
                </a:rPr>
                <a:t>individus</a:t>
              </a:r>
              <a:endParaRPr lang="fr-FR" sz="800" b="1" spc="330" dirty="0">
                <a:solidFill>
                  <a:srgbClr val="13AFB7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Libellé de la question posée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8840789" y="1052513"/>
            <a:ext cx="720725" cy="1444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02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 userDrawn="1">
          <p15:clr>
            <a:srgbClr val="FBAE40"/>
          </p15:clr>
        </p15:guide>
        <p15:guide id="2" pos="398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 ENTREP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776" y="715523"/>
            <a:ext cx="372736" cy="380667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>
            <a:off x="8769422" y="1052736"/>
            <a:ext cx="933589" cy="290272"/>
            <a:chOff x="8769424" y="1052736"/>
            <a:chExt cx="933590" cy="29027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8841512" y="1052736"/>
              <a:ext cx="720000" cy="144000"/>
            </a:xfrm>
            <a:prstGeom prst="rect">
              <a:avLst/>
            </a:prstGeom>
            <a:solidFill>
              <a:srgbClr val="13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" name="ZoneTexte 3"/>
            <p:cNvSpPr txBox="1"/>
            <p:nvPr userDrawn="1"/>
          </p:nvSpPr>
          <p:spPr>
            <a:xfrm>
              <a:off x="8769424" y="1127564"/>
              <a:ext cx="9335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spc="190" dirty="0" smtClean="0">
                  <a:solidFill>
                    <a:srgbClr val="13AFB7"/>
                  </a:solidFill>
                </a:rPr>
                <a:t>entreprises</a:t>
              </a:r>
              <a:endParaRPr lang="fr-FR" sz="800" b="1" spc="190" dirty="0">
                <a:solidFill>
                  <a:srgbClr val="13AFB7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Libellé de la question posée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8840789" y="1052513"/>
            <a:ext cx="720725" cy="1444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9270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9883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 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41764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5264522" y="1700810"/>
            <a:ext cx="41764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334493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272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 flipH="1">
            <a:off x="3152801" y="1934096"/>
            <a:ext cx="2965292" cy="3356992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84147" y="2565120"/>
            <a:ext cx="1512168" cy="432048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321153" y="2520280"/>
            <a:ext cx="1512168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374577" y="4228016"/>
            <a:ext cx="1512168" cy="4320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360313" y="4811291"/>
            <a:ext cx="1512168" cy="432048"/>
          </a:xfrm>
          <a:prstGeom prst="rect">
            <a:avLst/>
          </a:prstGeom>
          <a:solidFill>
            <a:srgbClr val="D1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84147" y="1934096"/>
            <a:ext cx="1512168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321153" y="1966528"/>
            <a:ext cx="1512168" cy="43204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354585" y="4859040"/>
            <a:ext cx="1512168" cy="4320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384147" y="4228016"/>
            <a:ext cx="1512168" cy="43204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6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SYNTH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83846" y="3997515"/>
            <a:ext cx="3413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SYNTHÈSE</a:t>
            </a:r>
            <a:endParaRPr lang="fr-FR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093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99" userDrawn="1">
          <p15:clr>
            <a:srgbClr val="FBAE40"/>
          </p15:clr>
        </p15:guide>
        <p15:guide id="2" pos="2258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40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572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127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STORYTELLING DU CHAPITRE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2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 smtClean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fr-FR" sz="11500" dirty="0">
              <a:solidFill>
                <a:prstClr val="black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LE TITRE DE L’ÉTUDE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283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53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4852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016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 INDIVID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8769422" y="705128"/>
            <a:ext cx="950260" cy="637880"/>
            <a:chOff x="8769424" y="705128"/>
            <a:chExt cx="950260" cy="637880"/>
          </a:xfrm>
        </p:grpSpPr>
        <p:pic>
          <p:nvPicPr>
            <p:cNvPr id="18" name="Espace réservé du contenu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456" y="705128"/>
              <a:ext cx="523381" cy="4915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8841512" y="1052736"/>
              <a:ext cx="720000" cy="144000"/>
            </a:xfrm>
            <a:prstGeom prst="rect">
              <a:avLst/>
            </a:prstGeom>
            <a:solidFill>
              <a:srgbClr val="13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" name="ZoneTexte 3"/>
            <p:cNvSpPr txBox="1"/>
            <p:nvPr userDrawn="1"/>
          </p:nvSpPr>
          <p:spPr>
            <a:xfrm>
              <a:off x="8769424" y="1127564"/>
              <a:ext cx="9502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spc="330" dirty="0" smtClean="0">
                  <a:solidFill>
                    <a:srgbClr val="13AFB7"/>
                  </a:solidFill>
                </a:rPr>
                <a:t>individus</a:t>
              </a:r>
              <a:endParaRPr lang="fr-FR" sz="800" b="1" spc="330" dirty="0">
                <a:solidFill>
                  <a:srgbClr val="13AFB7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Libellé de la question posée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8840789" y="1052513"/>
            <a:ext cx="720725" cy="1444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227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 userDrawn="1">
          <p15:clr>
            <a:srgbClr val="FBAE40"/>
          </p15:clr>
        </p15:guide>
        <p15:guide id="2" pos="398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 ENTREP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776" y="715523"/>
            <a:ext cx="372736" cy="380667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>
            <a:off x="8769422" y="1052736"/>
            <a:ext cx="933589" cy="290272"/>
            <a:chOff x="8769424" y="1052736"/>
            <a:chExt cx="933590" cy="29027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8841512" y="1052736"/>
              <a:ext cx="720000" cy="144000"/>
            </a:xfrm>
            <a:prstGeom prst="rect">
              <a:avLst/>
            </a:prstGeom>
            <a:solidFill>
              <a:srgbClr val="13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" name="ZoneTexte 3"/>
            <p:cNvSpPr txBox="1"/>
            <p:nvPr userDrawn="1"/>
          </p:nvSpPr>
          <p:spPr>
            <a:xfrm>
              <a:off x="8769424" y="1127564"/>
              <a:ext cx="9335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spc="190" dirty="0" smtClean="0">
                  <a:solidFill>
                    <a:srgbClr val="13AFB7"/>
                  </a:solidFill>
                </a:rPr>
                <a:t>entreprises</a:t>
              </a:r>
              <a:endParaRPr lang="fr-FR" sz="800" b="1" spc="190" dirty="0">
                <a:solidFill>
                  <a:srgbClr val="13AFB7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Libellé de la question posée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8840789" y="1052513"/>
            <a:ext cx="720725" cy="1444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114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301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 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1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storytelling</a:t>
            </a:r>
            <a:r>
              <a:rPr lang="fr-FR" dirty="0" smtClean="0"/>
              <a:t>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4" y="1700810"/>
            <a:ext cx="41764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5264522" y="1700810"/>
            <a:ext cx="41764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48187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7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7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28517" y="0"/>
            <a:ext cx="6858001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/>
          </a:p>
        </p:txBody>
      </p:sp>
      <p:sp>
        <p:nvSpPr>
          <p:cNvPr id="22" name="Text Box 1064"/>
          <p:cNvSpPr txBox="1">
            <a:spLocks noChangeArrowheads="1"/>
          </p:cNvSpPr>
          <p:nvPr/>
        </p:nvSpPr>
        <p:spPr bwMode="gray">
          <a:xfrm>
            <a:off x="1996328" y="5871940"/>
            <a:ext cx="280831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tabLst>
                <a:tab pos="1165976" algn="l"/>
              </a:tabLst>
            </a:pPr>
            <a:r>
              <a:rPr lang="fr-FR" sz="1300" b="0" u="none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15 </a:t>
            </a:r>
            <a:r>
              <a:rPr lang="fr-FR" sz="1300" b="0" u="none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place de la </a:t>
            </a:r>
            <a:r>
              <a:rPr lang="fr-FR" sz="1300" b="0" u="none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République 75003 Paris</a:t>
            </a:r>
            <a:endParaRPr lang="fr-FR" sz="1300" u="none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2915494" y="6210002"/>
            <a:ext cx="969980" cy="414387"/>
            <a:chOff x="2830892" y="6210000"/>
            <a:chExt cx="969980" cy="414387"/>
          </a:xfrm>
        </p:grpSpPr>
        <p:pic>
          <p:nvPicPr>
            <p:cNvPr id="24" name="Picture 6" descr="http://www.traverseor.com/assets/images/ESOMAR_logo.png"/>
            <p:cNvPicPr>
              <a:picLocks noChangeAspect="1" noChangeArrowheads="1"/>
            </p:cNvPicPr>
            <p:nvPr userDrawn="1"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839" y="6210000"/>
              <a:ext cx="412033" cy="41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\\192.168.125.200\Qualité (ex certification)\ZZ- ISO - Mise en place et Audit\Document Normes ISO etc\Logo\PNG\Afaq_20252.png"/>
            <p:cNvPicPr>
              <a:picLocks noChangeAspect="1" noChangeArrowheads="1"/>
            </p:cNvPicPr>
            <p:nvPr userDrawn="1"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30892" y="6210000"/>
              <a:ext cx="389775" cy="40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3" descr="C:\Users\NicoC\Desktop\QuotesOW-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4401" y="692696"/>
            <a:ext cx="1512168" cy="1512168"/>
          </a:xfrm>
          <a:prstGeom prst="rect">
            <a:avLst/>
          </a:prstGeom>
          <a:noFill/>
        </p:spPr>
      </p:pic>
      <p:pic>
        <p:nvPicPr>
          <p:cNvPr id="2050" name="Picture 2" descr="D:\01-OWay\GRAPHISMES\LOGO_OW_HRes-White-0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8485" y="5301210"/>
            <a:ext cx="2844000" cy="563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33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8" r:id="rId4"/>
    <p:sldLayoutId id="214748367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156" userDrawn="1">
          <p15:clr>
            <a:srgbClr val="F26B43"/>
          </p15:clr>
        </p15:guide>
        <p15:guide id="2" pos="2122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6" y="0"/>
            <a:ext cx="3042727" cy="6885384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>
              <a:solidFill>
                <a:prstClr val="white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2692178" y="4139555"/>
            <a:ext cx="720000" cy="720000"/>
            <a:chOff x="2692177" y="4139555"/>
            <a:chExt cx="720000" cy="720000"/>
          </a:xfrm>
        </p:grpSpPr>
        <p:sp>
          <p:nvSpPr>
            <p:cNvPr id="12" name="Ellipse 11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>
                <a:solidFill>
                  <a:prstClr val="white"/>
                </a:solidFill>
              </a:endParaRPr>
            </a:p>
          </p:txBody>
        </p:sp>
        <p:pic>
          <p:nvPicPr>
            <p:cNvPr id="16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17" name="Picture 2" descr="D:\01-OWay\GRAPHISMES\LOGO_OW_HRes-White-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497" y="6165304"/>
            <a:ext cx="2304000" cy="456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968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799" userDrawn="1">
          <p15:clr>
            <a:srgbClr val="F26B43"/>
          </p15:clr>
        </p15:guide>
        <p15:guide id="2" pos="625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6" y="0"/>
            <a:ext cx="3042727" cy="6885384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>
              <a:solidFill>
                <a:prstClr val="white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2692178" y="4139555"/>
            <a:ext cx="720000" cy="720000"/>
            <a:chOff x="2692177" y="4139555"/>
            <a:chExt cx="720000" cy="720000"/>
          </a:xfrm>
        </p:grpSpPr>
        <p:sp>
          <p:nvSpPr>
            <p:cNvPr id="12" name="Ellipse 11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>
                <a:solidFill>
                  <a:prstClr val="white"/>
                </a:solidFill>
              </a:endParaRPr>
            </a:p>
          </p:txBody>
        </p:sp>
        <p:pic>
          <p:nvPicPr>
            <p:cNvPr id="16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17" name="Picture 2" descr="D:\01-OWay\GRAPHISMES\LOGO_OW_HRes-White-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497" y="6165304"/>
            <a:ext cx="2304000" cy="456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73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799" userDrawn="1">
          <p15:clr>
            <a:srgbClr val="F26B43"/>
          </p15:clr>
        </p15:guide>
        <p15:guide id="2" pos="625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94178"/>
            <a:ext cx="9906000" cy="291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95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33520" y="6588000"/>
            <a:ext cx="272480" cy="28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0" b="7229"/>
          <a:stretch/>
        </p:blipFill>
        <p:spPr>
          <a:xfrm>
            <a:off x="-5242" y="6624002"/>
            <a:ext cx="1275522" cy="28605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272479" y="215369"/>
            <a:ext cx="720000" cy="720000"/>
            <a:chOff x="2692177" y="4139555"/>
            <a:chExt cx="720000" cy="720000"/>
          </a:xfrm>
        </p:grpSpPr>
        <p:sp>
          <p:nvSpPr>
            <p:cNvPr id="6" name="Ellipse 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7" name="Espace réservé du texte 4"/>
          <p:cNvSpPr txBox="1">
            <a:spLocks/>
          </p:cNvSpPr>
          <p:nvPr/>
        </p:nvSpPr>
        <p:spPr>
          <a:xfrm>
            <a:off x="5889106" y="6579481"/>
            <a:ext cx="3821756" cy="304202"/>
          </a:xfrm>
          <a:prstGeom prst="rect">
            <a:avLst/>
          </a:prstGeom>
        </p:spPr>
        <p:txBody>
          <a:bodyPr anchor="ctr" anchorCtr="0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fr-FR" sz="1000" i="1" dirty="0" smtClean="0">
                <a:solidFill>
                  <a:prstClr val="white"/>
                </a:solidFill>
              </a:rPr>
              <a:t>Enquête sur l’errance diagnostique / Février 2016</a:t>
            </a:r>
            <a:endParaRPr lang="fr-FR" sz="1000" i="1" dirty="0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65840" y="6597109"/>
            <a:ext cx="471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prstClr val="white"/>
                </a:solidFill>
              </a:rPr>
              <a:t>Pour</a:t>
            </a:r>
            <a:endParaRPr lang="fr-FR" sz="1200" i="1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953000" y="6624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9633520" y="6624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604886" y="661065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4C2C707-0544-4E22-9EC0-3E8599F2763B}" type="slidenum">
              <a:rPr lang="fr-FR" sz="1000" smtClean="0">
                <a:solidFill>
                  <a:prstClr val="white"/>
                </a:solidFill>
              </a:rPr>
              <a:pPr/>
              <a:t>‹N°›</a:t>
            </a:fld>
            <a:endParaRPr lang="fr-FR" sz="1000" dirty="0">
              <a:solidFill>
                <a:prstClr val="white"/>
              </a:solidFill>
            </a:endParaRPr>
          </a:p>
        </p:txBody>
      </p:sp>
      <p:pic>
        <p:nvPicPr>
          <p:cNvPr id="18" name="Picture 2" descr="C:\Documents and Settings\Administrator\Desktop\BJ15403 - AFM\AFM_TELETHON_2014_Q-1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6"/>
          <a:stretch/>
        </p:blipFill>
        <p:spPr bwMode="auto">
          <a:xfrm>
            <a:off x="1630025" y="6603741"/>
            <a:ext cx="10978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6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51" r:id="rId11"/>
    <p:sldLayoutId id="214748385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94178"/>
            <a:ext cx="9906000" cy="291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95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33520" y="6588000"/>
            <a:ext cx="272480" cy="28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0" b="7229"/>
          <a:stretch/>
        </p:blipFill>
        <p:spPr>
          <a:xfrm>
            <a:off x="-5242" y="6624002"/>
            <a:ext cx="1275522" cy="28605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272479" y="215369"/>
            <a:ext cx="720000" cy="720000"/>
            <a:chOff x="2692177" y="4139555"/>
            <a:chExt cx="720000" cy="720000"/>
          </a:xfrm>
        </p:grpSpPr>
        <p:sp>
          <p:nvSpPr>
            <p:cNvPr id="6" name="Ellipse 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7" name="Espace réservé du texte 4"/>
          <p:cNvSpPr txBox="1">
            <a:spLocks/>
          </p:cNvSpPr>
          <p:nvPr/>
        </p:nvSpPr>
        <p:spPr>
          <a:xfrm>
            <a:off x="5889106" y="6579481"/>
            <a:ext cx="3821756" cy="304202"/>
          </a:xfrm>
          <a:prstGeom prst="rect">
            <a:avLst/>
          </a:prstGeom>
        </p:spPr>
        <p:txBody>
          <a:bodyPr anchor="ctr" anchorCtr="0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fr-FR" sz="1000" i="1" dirty="0" smtClean="0">
                <a:solidFill>
                  <a:prstClr val="white"/>
                </a:solidFill>
              </a:rPr>
              <a:t>Enquête sur l’errance diagnostique / Février 2016</a:t>
            </a:r>
            <a:endParaRPr lang="fr-FR" sz="1000" i="1" dirty="0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65840" y="6597109"/>
            <a:ext cx="471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prstClr val="white"/>
                </a:solidFill>
              </a:rPr>
              <a:t>Pour</a:t>
            </a:r>
            <a:endParaRPr lang="fr-FR" sz="1200" i="1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953000" y="6624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9633520" y="6624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604886" y="661065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4C2C707-0544-4E22-9EC0-3E8599F2763B}" type="slidenum">
              <a:rPr lang="fr-FR" sz="1000" smtClean="0">
                <a:solidFill>
                  <a:prstClr val="white"/>
                </a:solidFill>
              </a:rPr>
              <a:pPr/>
              <a:t>‹N°›</a:t>
            </a:fld>
            <a:endParaRPr lang="fr-FR" sz="1000" dirty="0">
              <a:solidFill>
                <a:prstClr val="white"/>
              </a:solidFill>
            </a:endParaRPr>
          </a:p>
        </p:txBody>
      </p:sp>
      <p:pic>
        <p:nvPicPr>
          <p:cNvPr id="18" name="Picture 2" descr="C:\Documents and Settings\Administrator\Desktop\BJ15403 - AFM\AFM_TELETHON_2014_Q-1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6"/>
          <a:stretch/>
        </p:blipFill>
        <p:spPr bwMode="auto">
          <a:xfrm>
            <a:off x="1630025" y="6603741"/>
            <a:ext cx="10978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1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94178"/>
            <a:ext cx="9906000" cy="291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95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33520" y="6588000"/>
            <a:ext cx="272480" cy="28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0" b="7229"/>
          <a:stretch/>
        </p:blipFill>
        <p:spPr>
          <a:xfrm>
            <a:off x="-5242" y="6624002"/>
            <a:ext cx="1275522" cy="28605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272479" y="215369"/>
            <a:ext cx="720000" cy="720000"/>
            <a:chOff x="2692177" y="4139555"/>
            <a:chExt cx="720000" cy="720000"/>
          </a:xfrm>
        </p:grpSpPr>
        <p:sp>
          <p:nvSpPr>
            <p:cNvPr id="6" name="Ellipse 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7" name="Espace réservé du texte 4"/>
          <p:cNvSpPr txBox="1">
            <a:spLocks/>
          </p:cNvSpPr>
          <p:nvPr/>
        </p:nvSpPr>
        <p:spPr>
          <a:xfrm>
            <a:off x="5889106" y="6579481"/>
            <a:ext cx="3821756" cy="304202"/>
          </a:xfrm>
          <a:prstGeom prst="rect">
            <a:avLst/>
          </a:prstGeom>
        </p:spPr>
        <p:txBody>
          <a:bodyPr anchor="ctr" anchorCtr="0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fr-FR" sz="1000" i="1" dirty="0" smtClean="0">
                <a:solidFill>
                  <a:prstClr val="white"/>
                </a:solidFill>
              </a:rPr>
              <a:t>Enquête sur l’errance diagnostique / Février 2016</a:t>
            </a:r>
            <a:endParaRPr lang="fr-FR" sz="1000" i="1" dirty="0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65840" y="6597109"/>
            <a:ext cx="471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prstClr val="white"/>
                </a:solidFill>
              </a:rPr>
              <a:t>Pour</a:t>
            </a:r>
            <a:endParaRPr lang="fr-FR" sz="1200" i="1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953000" y="6624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9633520" y="6624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604886" y="661065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4C2C707-0544-4E22-9EC0-3E8599F2763B}" type="slidenum">
              <a:rPr lang="fr-FR" sz="1000" smtClean="0">
                <a:solidFill>
                  <a:prstClr val="white"/>
                </a:solidFill>
              </a:rPr>
              <a:pPr/>
              <a:t>‹N°›</a:t>
            </a:fld>
            <a:endParaRPr lang="fr-FR" sz="1000" dirty="0">
              <a:solidFill>
                <a:prstClr val="white"/>
              </a:solidFill>
            </a:endParaRPr>
          </a:p>
        </p:txBody>
      </p:sp>
      <p:pic>
        <p:nvPicPr>
          <p:cNvPr id="18" name="Picture 2" descr="C:\Documents and Settings\Administrator\Desktop\BJ15403 - AFM\AFM_TELETHON_2014_Q-1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6"/>
          <a:stretch/>
        </p:blipFill>
        <p:spPr bwMode="auto">
          <a:xfrm>
            <a:off x="1630025" y="6603741"/>
            <a:ext cx="10978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4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FA78-6C4D-41BD-8161-E39D6EC9C185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F18F-0105-4DF8-9D69-A02644E65AA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 descr="C:\Documents and Settings\Administrator\Desktop\BJ15403 - AFM\AFM_TELETHON_2014_Q-1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6"/>
          <a:stretch/>
        </p:blipFill>
        <p:spPr bwMode="auto">
          <a:xfrm>
            <a:off x="1630025" y="6603741"/>
            <a:ext cx="10978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4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6" y="0"/>
            <a:ext cx="3042727" cy="6885384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/>
          </a:p>
        </p:txBody>
      </p:sp>
      <p:grpSp>
        <p:nvGrpSpPr>
          <p:cNvPr id="18" name="Groupe 17"/>
          <p:cNvGrpSpPr/>
          <p:nvPr/>
        </p:nvGrpSpPr>
        <p:grpSpPr>
          <a:xfrm>
            <a:off x="2692178" y="4139555"/>
            <a:ext cx="720000" cy="720000"/>
            <a:chOff x="2692177" y="4139555"/>
            <a:chExt cx="720000" cy="720000"/>
          </a:xfrm>
        </p:grpSpPr>
        <p:sp>
          <p:nvSpPr>
            <p:cNvPr id="12" name="Ellipse 11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  <p:pic>
          <p:nvPicPr>
            <p:cNvPr id="16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17" name="Picture 2" descr="D:\01-OWay\GRAPHISMES\LOGO_OW_HRes-White-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497" y="6165304"/>
            <a:ext cx="2304000" cy="456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236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4" r:id="rId2"/>
    <p:sldLayoutId id="2147483705" r:id="rId3"/>
    <p:sldLayoutId id="2147483706" r:id="rId4"/>
    <p:sldLayoutId id="2147483742" r:id="rId5"/>
    <p:sldLayoutId id="214748370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799" userDrawn="1">
          <p15:clr>
            <a:srgbClr val="F26B43"/>
          </p15:clr>
        </p15:guide>
        <p15:guide id="2" pos="62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063552" y="0"/>
            <a:ext cx="6858001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/>
          </a:p>
        </p:txBody>
      </p:sp>
      <p:grpSp>
        <p:nvGrpSpPr>
          <p:cNvPr id="15" name="Groupe 14"/>
          <p:cNvGrpSpPr/>
          <p:nvPr/>
        </p:nvGrpSpPr>
        <p:grpSpPr>
          <a:xfrm>
            <a:off x="2692178" y="4139555"/>
            <a:ext cx="720000" cy="720000"/>
            <a:chOff x="2692177" y="4139555"/>
            <a:chExt cx="720000" cy="720000"/>
          </a:xfrm>
        </p:grpSpPr>
        <p:sp>
          <p:nvSpPr>
            <p:cNvPr id="16" name="Ellipse 1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  <p:pic>
          <p:nvPicPr>
            <p:cNvPr id="17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0537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1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799" userDrawn="1">
          <p15:clr>
            <a:srgbClr val="F26B43"/>
          </p15:clr>
        </p15:guide>
        <p15:guide id="2" pos="62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94178"/>
            <a:ext cx="9906000" cy="291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950" dirty="0"/>
          </a:p>
        </p:txBody>
      </p:sp>
      <p:sp>
        <p:nvSpPr>
          <p:cNvPr id="16" name="Rectangle 15"/>
          <p:cNvSpPr/>
          <p:nvPr/>
        </p:nvSpPr>
        <p:spPr>
          <a:xfrm>
            <a:off x="9633520" y="6588000"/>
            <a:ext cx="272480" cy="28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0" b="7229"/>
          <a:stretch/>
        </p:blipFill>
        <p:spPr>
          <a:xfrm>
            <a:off x="-5242" y="6624002"/>
            <a:ext cx="1275522" cy="28605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272479" y="215369"/>
            <a:ext cx="720000" cy="720000"/>
            <a:chOff x="2692177" y="4139555"/>
            <a:chExt cx="720000" cy="720000"/>
          </a:xfrm>
        </p:grpSpPr>
        <p:sp>
          <p:nvSpPr>
            <p:cNvPr id="6" name="Ellipse 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7" name="Espace réservé du texte 4"/>
          <p:cNvSpPr txBox="1">
            <a:spLocks/>
          </p:cNvSpPr>
          <p:nvPr/>
        </p:nvSpPr>
        <p:spPr>
          <a:xfrm>
            <a:off x="5889106" y="6579481"/>
            <a:ext cx="3821756" cy="304202"/>
          </a:xfrm>
          <a:prstGeom prst="rect">
            <a:avLst/>
          </a:prstGeom>
        </p:spPr>
        <p:txBody>
          <a:bodyPr anchor="ctr" anchorCtr="0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000" i="1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Enquête sur l’errance diagnostique / Février 2016</a:t>
            </a:r>
            <a:endParaRPr lang="fr-FR" sz="1000" i="1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65840" y="6597109"/>
            <a:ext cx="471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bg1"/>
                </a:solidFill>
              </a:rPr>
              <a:t>Pour</a:t>
            </a:r>
            <a:endParaRPr lang="fr-FR" sz="1200" i="1" dirty="0">
              <a:solidFill>
                <a:schemeClr val="bg1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953000" y="6624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9633520" y="6624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604886" y="661065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4C2C707-0544-4E22-9EC0-3E8599F2763B}" type="slidenum">
              <a:rPr lang="fr-FR" sz="1000" smtClean="0">
                <a:solidFill>
                  <a:schemeClr val="bg1"/>
                </a:solidFill>
              </a:rPr>
              <a:pPr/>
              <a:t>‹N°›</a:t>
            </a:fld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18" name="Picture 2" descr="C:\Documents and Settings\Administrator\Desktop\BJ15403 - AFM\AFM_TELETHON_2014_Q-1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6"/>
          <a:stretch/>
        </p:blipFill>
        <p:spPr bwMode="auto">
          <a:xfrm>
            <a:off x="1630025" y="6603741"/>
            <a:ext cx="10978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6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6" r:id="rId2"/>
    <p:sldLayoutId id="2147483737" r:id="rId3"/>
    <p:sldLayoutId id="2147483738" r:id="rId4"/>
    <p:sldLayoutId id="2147483739" r:id="rId5"/>
    <p:sldLayoutId id="2147483743" r:id="rId6"/>
    <p:sldLayoutId id="2147483794" r:id="rId7"/>
    <p:sldLayoutId id="2147483795" r:id="rId8"/>
    <p:sldLayoutId id="214748379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28516" y="0"/>
            <a:ext cx="9934516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/>
          </a:p>
        </p:txBody>
      </p:sp>
      <p:sp>
        <p:nvSpPr>
          <p:cNvPr id="9" name="Text Box 1064"/>
          <p:cNvSpPr txBox="1">
            <a:spLocks noChangeArrowheads="1"/>
          </p:cNvSpPr>
          <p:nvPr/>
        </p:nvSpPr>
        <p:spPr bwMode="gray">
          <a:xfrm>
            <a:off x="3548844" y="5024600"/>
            <a:ext cx="280831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tabLst>
                <a:tab pos="1165976" algn="l"/>
              </a:tabLst>
            </a:pPr>
            <a:r>
              <a:rPr lang="fr-FR" sz="1300" b="0" u="none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15 </a:t>
            </a:r>
            <a:r>
              <a:rPr lang="fr-FR" sz="1300" b="0" u="none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place de la </a:t>
            </a:r>
            <a:r>
              <a:rPr lang="fr-FR" sz="1300" b="0" u="none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République 75003 Paris</a:t>
            </a:r>
            <a:endParaRPr lang="fr-FR" sz="1300" u="none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4233001" y="2745080"/>
            <a:ext cx="1440000" cy="1440000"/>
            <a:chOff x="2692177" y="4139555"/>
            <a:chExt cx="720000" cy="720000"/>
          </a:xfrm>
        </p:grpSpPr>
        <p:sp>
          <p:nvSpPr>
            <p:cNvPr id="17" name="Ellipse 16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  <p:pic>
          <p:nvPicPr>
            <p:cNvPr id="18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3074" name="Picture 2" descr="D:\01-OWay\GRAPHISMES\LOGO_OW_HRes-White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3000" y="4508500"/>
            <a:ext cx="2520000" cy="49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07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063552" y="0"/>
            <a:ext cx="6858001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>
              <a:solidFill>
                <a:prstClr val="white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692178" y="4139555"/>
            <a:ext cx="720000" cy="720000"/>
            <a:chOff x="2692177" y="4139555"/>
            <a:chExt cx="720000" cy="720000"/>
          </a:xfrm>
        </p:grpSpPr>
        <p:sp>
          <p:nvSpPr>
            <p:cNvPr id="16" name="Ellipse 1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5804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799" userDrawn="1">
          <p15:clr>
            <a:srgbClr val="F26B43"/>
          </p15:clr>
        </p15:guide>
        <p15:guide id="2" pos="625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063552" y="0"/>
            <a:ext cx="6858001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>
              <a:solidFill>
                <a:prstClr val="white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692178" y="4139555"/>
            <a:ext cx="720000" cy="720000"/>
            <a:chOff x="2692177" y="4139555"/>
            <a:chExt cx="720000" cy="720000"/>
          </a:xfrm>
        </p:grpSpPr>
        <p:sp>
          <p:nvSpPr>
            <p:cNvPr id="16" name="Ellipse 1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1645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799" userDrawn="1">
          <p15:clr>
            <a:srgbClr val="F26B43"/>
          </p15:clr>
        </p15:guide>
        <p15:guide id="2" pos="625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063552" y="0"/>
            <a:ext cx="6858001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>
              <a:solidFill>
                <a:prstClr val="white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692178" y="4139555"/>
            <a:ext cx="720000" cy="720000"/>
            <a:chOff x="2692177" y="4139555"/>
            <a:chExt cx="720000" cy="720000"/>
          </a:xfrm>
        </p:grpSpPr>
        <p:sp>
          <p:nvSpPr>
            <p:cNvPr id="16" name="Ellipse 1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0614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799" userDrawn="1">
          <p15:clr>
            <a:srgbClr val="F26B43"/>
          </p15:clr>
        </p15:guide>
        <p15:guide id="2" pos="625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94178"/>
            <a:ext cx="9906000" cy="291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95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33520" y="6588000"/>
            <a:ext cx="272480" cy="28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0" b="7229"/>
          <a:stretch/>
        </p:blipFill>
        <p:spPr>
          <a:xfrm>
            <a:off x="-5242" y="6624002"/>
            <a:ext cx="1275522" cy="28605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272479" y="215369"/>
            <a:ext cx="720000" cy="720000"/>
            <a:chOff x="2692177" y="4139555"/>
            <a:chExt cx="720000" cy="720000"/>
          </a:xfrm>
        </p:grpSpPr>
        <p:sp>
          <p:nvSpPr>
            <p:cNvPr id="6" name="Ellipse 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7" name="Espace réservé du texte 4"/>
          <p:cNvSpPr txBox="1">
            <a:spLocks/>
          </p:cNvSpPr>
          <p:nvPr/>
        </p:nvSpPr>
        <p:spPr>
          <a:xfrm>
            <a:off x="5889106" y="6579481"/>
            <a:ext cx="3821756" cy="304202"/>
          </a:xfrm>
          <a:prstGeom prst="rect">
            <a:avLst/>
          </a:prstGeom>
        </p:spPr>
        <p:txBody>
          <a:bodyPr anchor="ctr" anchorCtr="0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fr-FR" sz="1000" i="1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Enquête sur l’errance diagnostique / Février 2016</a:t>
            </a:r>
            <a:endParaRPr lang="fr-FR" sz="1000" i="1" dirty="0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65840" y="6597109"/>
            <a:ext cx="50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prstClr val="white"/>
                </a:solidFill>
              </a:rPr>
              <a:t>Pour </a:t>
            </a:r>
            <a:endParaRPr lang="fr-FR" sz="1200" i="1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953000" y="6624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9633520" y="6624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604886" y="661065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4C2C707-0544-4E22-9EC0-3E8599F2763B}" type="slidenum">
              <a:rPr lang="fr-FR" sz="1000" smtClean="0">
                <a:solidFill>
                  <a:prstClr val="white"/>
                </a:solidFill>
              </a:rPr>
              <a:pPr/>
              <a:t>‹N°›</a:t>
            </a:fld>
            <a:endParaRPr lang="fr-FR" sz="1000" dirty="0">
              <a:solidFill>
                <a:prstClr val="white"/>
              </a:solidFill>
            </a:endParaRPr>
          </a:p>
        </p:txBody>
      </p:sp>
      <p:pic>
        <p:nvPicPr>
          <p:cNvPr id="18" name="Picture 2" descr="C:\Documents and Settings\Administrator\Desktop\BJ15403 - AFM\AFM_TELETHON_2014_Q-1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6"/>
          <a:stretch/>
        </p:blipFill>
        <p:spPr bwMode="auto">
          <a:xfrm>
            <a:off x="1630025" y="6603741"/>
            <a:ext cx="10978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8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7.xml"/><Relationship Id="rId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4528" y="1916832"/>
            <a:ext cx="8543925" cy="1512168"/>
          </a:xfrm>
        </p:spPr>
        <p:txBody>
          <a:bodyPr>
            <a:noAutofit/>
          </a:bodyPr>
          <a:lstStyle/>
          <a:p>
            <a:r>
              <a:rPr lang="fr-FR" sz="4400" dirty="0" smtClean="0"/>
              <a:t>Les malades neuromusculaires </a:t>
            </a:r>
            <a:br>
              <a:rPr lang="fr-FR" sz="4400" dirty="0" smtClean="0"/>
            </a:br>
            <a:r>
              <a:rPr lang="fr-FR" sz="4400" dirty="0" smtClean="0"/>
              <a:t>et l’errance diagnostique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080792" y="4005064"/>
            <a:ext cx="3672408" cy="7920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Enquête  AFM-Téléthon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Mars 2016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 descr="\\filer\utilisateurs$\cduguet\Desktop\logo_afm_teleth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288113"/>
            <a:ext cx="4392488" cy="9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52600" y="6381328"/>
            <a:ext cx="17281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9F9F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12640" y="566124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Christophe DUGUET – Directeur des affaires </a:t>
            </a:r>
            <a:r>
              <a:rPr lang="fr-FR" smtClean="0"/>
              <a:t>publiques  - AFM-Téléthon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8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orientation vers un neurologue rarement immédiate</a:t>
            </a:r>
          </a:p>
        </p:txBody>
      </p:sp>
      <p:graphicFrame>
        <p:nvGraphicFramePr>
          <p:cNvPr id="39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20875"/>
              </p:ext>
            </p:extLst>
          </p:nvPr>
        </p:nvGraphicFramePr>
        <p:xfrm>
          <a:off x="1136576" y="1902963"/>
          <a:ext cx="3528008" cy="2678165"/>
        </p:xfrm>
        <a:graphic>
          <a:graphicData uri="http://schemas.openxmlformats.org/drawingml/2006/table">
            <a:tbl>
              <a:tblPr/>
              <a:tblGrid>
                <a:gridCol w="1404000"/>
                <a:gridCol w="72008"/>
                <a:gridCol w="2052000"/>
              </a:tblGrid>
              <a:tr h="382595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fr-F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595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fr-F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2595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fr-F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595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fr-F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2595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fr-F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595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 et plus</a:t>
                      </a:r>
                      <a:endParaRPr lang="fr-F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2595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Non réponse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Graphique 11"/>
          <p:cNvGraphicFramePr/>
          <p:nvPr>
            <p:extLst>
              <p:ext uri="{D42A27DB-BD31-4B8C-83A1-F6EECF244321}">
                <p14:modId xmlns:p14="http://schemas.microsoft.com/office/powerpoint/2010/main" val="4271323146"/>
              </p:ext>
            </p:extLst>
          </p:nvPr>
        </p:nvGraphicFramePr>
        <p:xfrm>
          <a:off x="2648744" y="1916832"/>
          <a:ext cx="285641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Espace réservé du texte 5"/>
          <p:cNvSpPr txBox="1">
            <a:spLocks/>
          </p:cNvSpPr>
          <p:nvPr/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400" b="1" dirty="0">
                <a:solidFill>
                  <a:schemeClr val="tx1"/>
                </a:solidFill>
              </a:rPr>
              <a:t>Q :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Combien de médecins avez-vous consultés avant d'être orienté(e) vers un neurologue/ </a:t>
            </a:r>
            <a:r>
              <a:rPr lang="fr-FR" sz="1400" b="1" dirty="0" err="1">
                <a:solidFill>
                  <a:schemeClr val="tx1"/>
                </a:solidFill>
              </a:rPr>
              <a:t>neuropédiatre</a:t>
            </a:r>
            <a:r>
              <a:rPr lang="fr-FR" sz="1400" b="1" dirty="0">
                <a:solidFill>
                  <a:schemeClr val="tx1"/>
                </a:solidFill>
              </a:rPr>
              <a:t> ou vers une consultation hospitalière spécialisée dans les maladies neuromusculaires ?</a:t>
            </a:r>
          </a:p>
        </p:txBody>
      </p:sp>
      <p:sp>
        <p:nvSpPr>
          <p:cNvPr id="19" name="Étoile à 32 branches 18"/>
          <p:cNvSpPr/>
          <p:nvPr/>
        </p:nvSpPr>
        <p:spPr>
          <a:xfrm>
            <a:off x="6350459" y="1916832"/>
            <a:ext cx="720000" cy="720000"/>
          </a:xfrm>
          <a:prstGeom prst="star32">
            <a:avLst>
              <a:gd name="adj" fmla="val 46759"/>
            </a:avLst>
          </a:prstGeom>
          <a:solidFill>
            <a:srgbClr val="41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Étoile à 32 branches 19"/>
          <p:cNvSpPr/>
          <p:nvPr/>
        </p:nvSpPr>
        <p:spPr>
          <a:xfrm>
            <a:off x="6393160" y="1988840"/>
            <a:ext cx="612000" cy="612000"/>
          </a:xfrm>
          <a:prstGeom prst="star32">
            <a:avLst>
              <a:gd name="adj" fmla="val 4675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6321152" y="2060848"/>
            <a:ext cx="7493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">
              <a:spcBef>
                <a:spcPts val="6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3,4</a:t>
            </a:r>
            <a:endParaRPr lang="fr-FR" sz="1600" b="1" i="1" dirty="0">
              <a:solidFill>
                <a:schemeClr val="bg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69224" y="2008511"/>
            <a:ext cx="1688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41ADCB"/>
                </a:solidFill>
                <a:latin typeface="Century Gothic"/>
              </a:rPr>
              <a:t>médecins consultés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77136" y="2708920"/>
            <a:ext cx="242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1E5E70"/>
                </a:solidFill>
                <a:latin typeface="Century Gothic"/>
              </a:rPr>
              <a:t>en moyenne, avant </a:t>
            </a:r>
            <a:r>
              <a:rPr lang="fr-FR" sz="1200" b="1" dirty="0">
                <a:solidFill>
                  <a:srgbClr val="1E5E70"/>
                </a:solidFill>
                <a:latin typeface="Century Gothic"/>
              </a:rPr>
              <a:t>d’être </a:t>
            </a:r>
            <a:r>
              <a:rPr lang="fr-FR" sz="1200" b="1" dirty="0" smtClean="0">
                <a:solidFill>
                  <a:srgbClr val="1E5E70"/>
                </a:solidFill>
                <a:latin typeface="Century Gothic"/>
              </a:rPr>
              <a:t>orientés </a:t>
            </a:r>
            <a:r>
              <a:rPr lang="fr-FR" sz="1200" b="1" dirty="0">
                <a:solidFill>
                  <a:srgbClr val="1E5E70"/>
                </a:solidFill>
                <a:latin typeface="Century Gothic"/>
              </a:rPr>
              <a:t>vers un neurologue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33120" y="3914472"/>
            <a:ext cx="28023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latin typeface="Century" panose="02040604050505020304" pitchFamily="18" charset="0"/>
              </a:rPr>
              <a:t>Dans 1 cas sur 5 c’est le patient</a:t>
            </a:r>
          </a:p>
          <a:p>
            <a:pPr algn="ctr"/>
            <a:r>
              <a:rPr lang="fr-FR" sz="1400" b="1" dirty="0" smtClean="0">
                <a:latin typeface="Century" panose="02040604050505020304" pitchFamily="18" charset="0"/>
              </a:rPr>
              <a:t> lui-même qui a décidé d’aller</a:t>
            </a:r>
          </a:p>
          <a:p>
            <a:pPr algn="ctr"/>
            <a:r>
              <a:rPr lang="fr-FR" sz="1400" b="1" dirty="0" smtClean="0">
                <a:latin typeface="Century" panose="02040604050505020304" pitchFamily="18" charset="0"/>
              </a:rPr>
              <a:t> voir un neurologue</a:t>
            </a:r>
            <a:endParaRPr lang="fr-FR" sz="1400" b="1" dirty="0">
              <a:latin typeface="Century" panose="020406040505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2189" y="5301208"/>
            <a:ext cx="83532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A</a:t>
            </a:r>
            <a:r>
              <a:rPr lang="fr-FR" sz="2000" b="1" dirty="0" smtClean="0"/>
              <a:t>vant 1990, 1 malade sur 5 voyait plus de 5 médecins avant de voir un neurologue. Ils ne sont plus que 1 sur 10 depuis 2005.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6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 moyenne plus d’un an </a:t>
            </a:r>
            <a:r>
              <a:rPr lang="fr-FR" dirty="0" smtClean="0"/>
              <a:t>entre la 1</a:t>
            </a:r>
            <a:r>
              <a:rPr lang="fr-FR" baseline="30000" dirty="0" smtClean="0"/>
              <a:t>ère</a:t>
            </a:r>
            <a:r>
              <a:rPr lang="fr-FR" dirty="0" smtClean="0"/>
              <a:t> consultation et le </a:t>
            </a:r>
            <a:r>
              <a:rPr lang="fr-FR" dirty="0"/>
              <a:t>diagnostic d’une probable maladie neuromusculaire</a:t>
            </a:r>
            <a:endParaRPr lang="fr-FR" dirty="0" smtClean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92189" y="1701056"/>
            <a:ext cx="7705228" cy="43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</a:rPr>
              <a:t>Q :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Combien de mois se sont-ils écoulés entre la consultation du médecin suite aux premiers symptômes et la pose d'un diagnostic d'une probable maladie </a:t>
            </a:r>
            <a:r>
              <a:rPr lang="fr-FR" sz="1400" b="1" dirty="0" smtClean="0">
                <a:solidFill>
                  <a:schemeClr val="tx1"/>
                </a:solidFill>
              </a:rPr>
              <a:t>neuromusculaire ?</a:t>
            </a:r>
          </a:p>
        </p:txBody>
      </p:sp>
      <p:sp>
        <p:nvSpPr>
          <p:cNvPr id="57" name="Rectangle 56"/>
          <p:cNvSpPr>
            <a:spLocks noChangeAspect="1"/>
          </p:cNvSpPr>
          <p:nvPr/>
        </p:nvSpPr>
        <p:spPr>
          <a:xfrm>
            <a:off x="7892832" y="3513040"/>
            <a:ext cx="7493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">
              <a:spcBef>
                <a:spcPts val="6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14,8</a:t>
            </a:r>
            <a:endParaRPr lang="fr-FR" sz="1600" b="1" i="1" dirty="0">
              <a:solidFill>
                <a:schemeClr val="bg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00820"/>
              </p:ext>
            </p:extLst>
          </p:nvPr>
        </p:nvGraphicFramePr>
        <p:xfrm>
          <a:off x="1208584" y="2839068"/>
          <a:ext cx="5076008" cy="2831870"/>
        </p:xfrm>
        <a:graphic>
          <a:graphicData uri="http://schemas.openxmlformats.org/drawingml/2006/table">
            <a:tbl>
              <a:tblPr/>
              <a:tblGrid>
                <a:gridCol w="1908000"/>
                <a:gridCol w="72008"/>
                <a:gridCol w="3096000"/>
              </a:tblGrid>
              <a:tr h="56637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 à 3 mois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637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à 6 mois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6637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 à </a:t>
                      </a:r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moins de 12 </a:t>
                      </a:r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637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an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6637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an et plus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999621550"/>
              </p:ext>
            </p:extLst>
          </p:nvPr>
        </p:nvGraphicFramePr>
        <p:xfrm>
          <a:off x="3278160" y="2745016"/>
          <a:ext cx="2856413" cy="356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Étoile à 32 branches 12"/>
          <p:cNvSpPr/>
          <p:nvPr/>
        </p:nvSpPr>
        <p:spPr>
          <a:xfrm>
            <a:off x="7109592" y="3353333"/>
            <a:ext cx="720000" cy="720000"/>
          </a:xfrm>
          <a:prstGeom prst="star32">
            <a:avLst>
              <a:gd name="adj" fmla="val 46759"/>
            </a:avLst>
          </a:prstGeom>
          <a:solidFill>
            <a:srgbClr val="F2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7094939" y="3513040"/>
            <a:ext cx="7493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">
              <a:spcBef>
                <a:spcPts val="6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14,8</a:t>
            </a:r>
            <a:endParaRPr lang="fr-FR" sz="1600" b="1" i="1" dirty="0">
              <a:solidFill>
                <a:schemeClr val="bg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5551" y="2708920"/>
            <a:ext cx="16880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1E5E70"/>
                </a:solidFill>
                <a:latin typeface="Century Gothic"/>
              </a:rPr>
              <a:t>Temps moyen</a:t>
            </a:r>
          </a:p>
          <a:p>
            <a:pPr algn="ctr"/>
            <a:r>
              <a:rPr lang="fr-FR" sz="1100" dirty="0" smtClean="0">
                <a:solidFill>
                  <a:srgbClr val="1E5E70"/>
                </a:solidFill>
                <a:latin typeface="Century Gothic"/>
              </a:rPr>
              <a:t>(en mois)</a:t>
            </a:r>
            <a:endParaRPr lang="fr-FR" sz="1400" dirty="0">
              <a:solidFill>
                <a:srgbClr val="1E5E7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823789" y="348226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28285"/>
                </a:solidFill>
              </a:rPr>
              <a:t>mois</a:t>
            </a:r>
            <a:endParaRPr lang="fr-FR" dirty="0">
              <a:solidFill>
                <a:srgbClr val="F28285"/>
              </a:solidFill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7094939" y="5038931"/>
            <a:ext cx="749306" cy="1821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">
              <a:lnSpc>
                <a:spcPts val="7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100" b="1" i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7,6</a:t>
            </a:r>
          </a:p>
        </p:txBody>
      </p:sp>
      <p:sp>
        <p:nvSpPr>
          <p:cNvPr id="21" name="Étoile à 32 branches 20"/>
          <p:cNvSpPr/>
          <p:nvPr/>
        </p:nvSpPr>
        <p:spPr>
          <a:xfrm>
            <a:off x="8027680" y="4876066"/>
            <a:ext cx="468000" cy="468000"/>
          </a:xfrm>
          <a:prstGeom prst="star32">
            <a:avLst>
              <a:gd name="adj" fmla="val 4675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7887027" y="5038931"/>
            <a:ext cx="749306" cy="1821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">
              <a:lnSpc>
                <a:spcPts val="7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100" b="1" i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7,6</a:t>
            </a:r>
          </a:p>
        </p:txBody>
      </p:sp>
    </p:spTree>
    <p:extLst>
      <p:ext uri="{BB962C8B-B14F-4D97-AF65-F5344CB8AC3E}">
        <p14:creationId xmlns:p14="http://schemas.microsoft.com/office/powerpoint/2010/main" val="41175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2561" y="286152"/>
            <a:ext cx="8543925" cy="1126624"/>
          </a:xfrm>
        </p:spPr>
        <p:txBody>
          <a:bodyPr>
            <a:normAutofit/>
          </a:bodyPr>
          <a:lstStyle/>
          <a:p>
            <a:r>
              <a:rPr lang="fr-FR" dirty="0" smtClean="0"/>
              <a:t>Un délai avant de nommer la maladie neuromusculaire </a:t>
            </a:r>
            <a:br>
              <a:rPr lang="fr-FR" dirty="0" smtClean="0"/>
            </a:br>
            <a:r>
              <a:rPr lang="fr-FR" dirty="0" smtClean="0"/>
              <a:t>qui se dégrade !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80796"/>
              </p:ext>
            </p:extLst>
          </p:nvPr>
        </p:nvGraphicFramePr>
        <p:xfrm>
          <a:off x="927348" y="1600200"/>
          <a:ext cx="8274124" cy="4437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388"/>
                <a:gridCol w="1146096"/>
                <a:gridCol w="1872208"/>
                <a:gridCol w="1872208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Première année de consultation</a:t>
                      </a:r>
                      <a:endParaRPr lang="fr-F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1990 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ou antérieur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entre 1991 et 2005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entre 2006 et 2016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00">
                <a:tc>
                  <a:txBody>
                    <a:bodyPr/>
                    <a:lstStyle/>
                    <a:p>
                      <a:endParaRPr lang="fr-FR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6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6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6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6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7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 à 3 mois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 à 6 mois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15%</a:t>
                      </a:r>
                      <a:endParaRPr lang="fr-F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7 à 9 mois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10 à 12 mois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5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 an et plus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22%</a:t>
                      </a:r>
                      <a:endParaRPr lang="fr-F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8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6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Moyenne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fr-FR" sz="16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(en mois)</a:t>
                      </a:r>
                      <a:endParaRPr lang="fr-FR" sz="1600" b="1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14,78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13,37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12,86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16,42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EBF"/>
                    </a:solidFill>
                  </a:tcPr>
                </a:tc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9417496" y="2780928"/>
            <a:ext cx="144016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3865">
            <a:off x="9355361" y="3204048"/>
            <a:ext cx="2682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5" y="5445224"/>
            <a:ext cx="3540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3865">
            <a:off x="9457401" y="4628093"/>
            <a:ext cx="2682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2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92189" y="980728"/>
            <a:ext cx="7705228" cy="5400600"/>
          </a:xfrm>
        </p:spPr>
        <p:txBody>
          <a:bodyPr>
            <a:normAutofit/>
          </a:bodyPr>
          <a:lstStyle/>
          <a:p>
            <a:pPr marL="342900" lvl="0" indent="-342900">
              <a:buFont typeface="Wingdings"/>
              <a:buChar char="à"/>
            </a:pPr>
            <a:r>
              <a:rPr lang="fr-FR" sz="2400" b="1" dirty="0">
                <a:solidFill>
                  <a:prstClr val="black"/>
                </a:solidFill>
                <a:sym typeface="Wingdings" panose="05000000000000000000" pitchFamily="2" charset="2"/>
              </a:rPr>
              <a:t>Des malades </a:t>
            </a:r>
            <a:r>
              <a:rPr lang="fr-FR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qui </a:t>
            </a:r>
            <a:r>
              <a:rPr lang="fr-F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sont plus facilement orientés vers un neurologue</a:t>
            </a:r>
          </a:p>
          <a:p>
            <a:pPr lvl="0"/>
            <a:endParaRPr lang="fr-FR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lvl="0" indent="-342900">
              <a:buFont typeface="Wingdings"/>
              <a:buChar char="à"/>
            </a:pPr>
            <a:r>
              <a:rPr lang="fr-FR" sz="2400" b="1" dirty="0" smtClean="0">
                <a:solidFill>
                  <a:prstClr val="black"/>
                </a:solidFill>
              </a:rPr>
              <a:t>Mais une </a:t>
            </a:r>
            <a:r>
              <a:rPr lang="fr-FR" sz="2400" b="1" dirty="0" smtClean="0">
                <a:solidFill>
                  <a:srgbClr val="FF0000"/>
                </a:solidFill>
              </a:rPr>
              <a:t>augmentation du temps nécessaire </a:t>
            </a:r>
            <a:r>
              <a:rPr lang="fr-FR" sz="2400" b="1" dirty="0" smtClean="0">
                <a:solidFill>
                  <a:prstClr val="black"/>
                </a:solidFill>
              </a:rPr>
              <a:t>avant que soit évoquée la maladie neuromusculaire</a:t>
            </a:r>
            <a:endParaRPr lang="fr-FR" sz="2400" b="1" dirty="0">
              <a:solidFill>
                <a:prstClr val="black"/>
              </a:solidFill>
            </a:endParaRPr>
          </a:p>
          <a:p>
            <a:pPr marL="1085850" lvl="1" indent="-342900">
              <a:buFont typeface="Wingdings"/>
              <a:buChar char="à"/>
            </a:pPr>
            <a:r>
              <a:rPr lang="fr-FR" sz="2000" b="1" dirty="0" smtClean="0">
                <a:solidFill>
                  <a:prstClr val="black"/>
                </a:solidFill>
              </a:rPr>
              <a:t>Augmentation de la complexité avec l’augmentation des connaissances ?</a:t>
            </a:r>
          </a:p>
          <a:p>
            <a:pPr marL="1085850" lvl="1" indent="-342900">
              <a:buFont typeface="Wingdings"/>
              <a:buChar char="à"/>
            </a:pPr>
            <a:r>
              <a:rPr lang="fr-FR" sz="2000" b="1" dirty="0" smtClean="0">
                <a:solidFill>
                  <a:prstClr val="black"/>
                </a:solidFill>
              </a:rPr>
              <a:t>Augmentation de la prudence des médecins ?</a:t>
            </a:r>
          </a:p>
          <a:p>
            <a:pPr marL="1085850" lvl="1" indent="-342900">
              <a:buFont typeface="Wingdings"/>
              <a:buChar char="à"/>
            </a:pPr>
            <a:r>
              <a:rPr lang="fr-FR" sz="2000" b="1" dirty="0" smtClean="0">
                <a:solidFill>
                  <a:prstClr val="black"/>
                </a:solidFill>
              </a:rPr>
              <a:t>Augmentation du délai de prise de rendez-vous en milieu hospitalier ?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endParaRPr lang="fr-FR" sz="2000" b="1" dirty="0" smtClean="0">
              <a:solidFill>
                <a:prstClr val="black"/>
              </a:solidFill>
            </a:endParaRPr>
          </a:p>
          <a:p>
            <a:pPr marL="1085850" lvl="1" indent="-342900">
              <a:buFont typeface="Wingdings"/>
              <a:buChar char="à"/>
            </a:pPr>
            <a:r>
              <a:rPr lang="fr-FR" sz="2000" b="1" dirty="0" smtClean="0">
                <a:solidFill>
                  <a:prstClr val="black"/>
                </a:solidFill>
              </a:rPr>
              <a:t>Multiplication </a:t>
            </a:r>
            <a:r>
              <a:rPr lang="fr-FR" sz="2000" b="1" dirty="0">
                <a:solidFill>
                  <a:prstClr val="black"/>
                </a:solidFill>
              </a:rPr>
              <a:t>des actes techniques d’aide au diagnostique </a:t>
            </a:r>
            <a:r>
              <a:rPr lang="fr-FR" sz="2000" b="1" dirty="0" smtClean="0">
                <a:solidFill>
                  <a:prstClr val="black"/>
                </a:solidFill>
              </a:rPr>
              <a:t>?</a:t>
            </a:r>
          </a:p>
          <a:p>
            <a:pPr marL="1085850" lvl="1" indent="-342900">
              <a:buFont typeface="Wingdings"/>
              <a:buChar char="à"/>
            </a:pPr>
            <a:r>
              <a:rPr lang="fr-FR" sz="2000" b="1" dirty="0" smtClean="0">
                <a:solidFill>
                  <a:prstClr val="black"/>
                </a:solidFill>
              </a:rPr>
              <a:t>…. </a:t>
            </a:r>
            <a:r>
              <a:rPr lang="fr-FR" sz="2000" b="1" dirty="0" smtClean="0">
                <a:solidFill>
                  <a:prstClr val="black"/>
                </a:solidFill>
              </a:rPr>
              <a:t>????</a:t>
            </a:r>
          </a:p>
          <a:p>
            <a:pPr marL="342900" indent="-342900">
              <a:buFont typeface="Wingdings"/>
              <a:buChar char="à"/>
            </a:pPr>
            <a:r>
              <a:rPr lang="fr-FR" sz="2400" b="1" dirty="0" smtClean="0">
                <a:solidFill>
                  <a:prstClr val="black"/>
                </a:solidFill>
              </a:rPr>
              <a:t>Un besoin spécifique d’accompagnement</a:t>
            </a:r>
          </a:p>
          <a:p>
            <a:pPr marL="1085850" lvl="1" indent="-342900">
              <a:buFont typeface="Wingdings"/>
              <a:buChar char="à"/>
            </a:pPr>
            <a:endParaRPr lang="fr-FR" sz="2000" b="1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/>
              <a:buChar char="à"/>
            </a:pPr>
            <a:endParaRPr lang="fr-FR" sz="800" b="1" dirty="0" smtClean="0">
              <a:solidFill>
                <a:prstClr val="black"/>
              </a:solidFill>
            </a:endParaRPr>
          </a:p>
          <a:p>
            <a:pPr lvl="1" indent="0">
              <a:buNone/>
            </a:pPr>
            <a:endParaRPr lang="fr-FR" sz="2000" b="1" dirty="0">
              <a:solidFill>
                <a:prstClr val="black"/>
              </a:solidFill>
            </a:endParaRPr>
          </a:p>
          <a:p>
            <a:endParaRPr lang="fr-FR" dirty="0"/>
          </a:p>
        </p:txBody>
      </p:sp>
      <p:pic>
        <p:nvPicPr>
          <p:cNvPr id="4" name="Picture 2" descr="\\Opinionway\PRODUCTION\Icones\curie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42900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76536" y="702054"/>
            <a:ext cx="8543925" cy="566706"/>
          </a:xfrm>
        </p:spPr>
        <p:txBody>
          <a:bodyPr>
            <a:normAutofit fontScale="90000"/>
          </a:bodyPr>
          <a:lstStyle/>
          <a:p>
            <a:r>
              <a:rPr lang="fr-FR" dirty="0"/>
              <a:t>Une étude génétique familiale </a:t>
            </a:r>
            <a:r>
              <a:rPr lang="fr-FR" dirty="0" smtClean="0"/>
              <a:t>réalisée </a:t>
            </a:r>
            <a:br>
              <a:rPr lang="fr-FR" dirty="0" smtClean="0"/>
            </a:br>
            <a:r>
              <a:rPr lang="fr-FR" dirty="0" smtClean="0"/>
              <a:t>dans moins de la moitié des situations</a:t>
            </a:r>
            <a:endParaRPr lang="fr-FR" dirty="0"/>
          </a:p>
        </p:txBody>
      </p:sp>
      <p:sp>
        <p:nvSpPr>
          <p:cNvPr id="8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32709" y="1916832"/>
            <a:ext cx="7848873" cy="43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</a:rPr>
              <a:t>Q :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Dans le cadre d'une recherche de votre diagnostic, une étude génétique familiale a-t-elle été faite ?</a:t>
            </a:r>
            <a:endParaRPr lang="fr-FR" sz="1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87" name="Graphique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430613"/>
              </p:ext>
            </p:extLst>
          </p:nvPr>
        </p:nvGraphicFramePr>
        <p:xfrm>
          <a:off x="2646491" y="2718000"/>
          <a:ext cx="3893248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86008" y="3151578"/>
            <a:ext cx="1332000" cy="239415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Oui</a:t>
            </a:r>
            <a:endParaRPr lang="fr-FR" sz="10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686008" y="3424935"/>
            <a:ext cx="1332000" cy="2394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En cours</a:t>
            </a:r>
            <a:endParaRPr lang="fr-FR" sz="1000" b="0" dirty="0" smtClean="0"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686008" y="3978287"/>
            <a:ext cx="1332000" cy="226143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Ne sait pas</a:t>
            </a:r>
            <a:endParaRPr lang="fr-FR" sz="1000" b="0" dirty="0" smtClean="0"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686008" y="4245008"/>
            <a:ext cx="1332000" cy="239415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Non réponse </a:t>
            </a:r>
            <a:endParaRPr lang="fr-FR" sz="1000" b="0" dirty="0" smtClean="0"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686008" y="3698293"/>
            <a:ext cx="1332000" cy="239415"/>
          </a:xfrm>
          <a:prstGeom prst="rect">
            <a:avLst/>
          </a:prstGeom>
          <a:solidFill>
            <a:srgbClr val="FFC00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Non</a:t>
            </a:r>
            <a:endParaRPr lang="fr-FR" sz="1000" b="0" dirty="0" smtClean="0"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000672" y="5480357"/>
            <a:ext cx="491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42 % chez ceux en errance depuis moins de 10 ans</a:t>
            </a:r>
          </a:p>
          <a:p>
            <a:r>
              <a:rPr lang="fr-FR" dirty="0" smtClean="0"/>
              <a:t>53 % chez ceux en errance depuis plus de 25 ans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864768" y="2874811"/>
            <a:ext cx="432048" cy="66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2864768" y="2874811"/>
            <a:ext cx="1008112" cy="273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04728" y="25649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45%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6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92561" y="630046"/>
            <a:ext cx="8543925" cy="566706"/>
          </a:xfrm>
        </p:spPr>
        <p:txBody>
          <a:bodyPr>
            <a:normAutofit fontScale="90000"/>
          </a:bodyPr>
          <a:lstStyle/>
          <a:p>
            <a:r>
              <a:rPr lang="fr-FR" dirty="0"/>
              <a:t>Un tiers des répondants connaît une personne touchée par une maladie comparable dans sa famille</a:t>
            </a:r>
          </a:p>
        </p:txBody>
      </p:sp>
      <p:sp>
        <p:nvSpPr>
          <p:cNvPr id="8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77899" y="1700808"/>
            <a:ext cx="7705228" cy="43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</a:rPr>
              <a:t>Q :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Connaissez-vous d'autres personnes dans votre famille qui soient également touchées par une maladie comparable à la vôtre (ou à celle de votre enfant</a:t>
            </a:r>
            <a:r>
              <a:rPr lang="fr-FR" sz="1400" b="1" dirty="0" smtClean="0">
                <a:solidFill>
                  <a:schemeClr val="tx1"/>
                </a:solidFill>
              </a:rPr>
              <a:t>) ?</a:t>
            </a:r>
          </a:p>
        </p:txBody>
      </p:sp>
      <p:graphicFrame>
        <p:nvGraphicFramePr>
          <p:cNvPr id="87" name="Graphique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543006"/>
              </p:ext>
            </p:extLst>
          </p:nvPr>
        </p:nvGraphicFramePr>
        <p:xfrm>
          <a:off x="2931961" y="2673376"/>
          <a:ext cx="3893248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521517" y="3397452"/>
            <a:ext cx="1332000" cy="239415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Oui</a:t>
            </a:r>
            <a:endParaRPr lang="fr-FR" sz="10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521517" y="3677849"/>
            <a:ext cx="1332000" cy="239415"/>
          </a:xfrm>
          <a:prstGeom prst="rect">
            <a:avLst/>
          </a:prstGeom>
          <a:solidFill>
            <a:srgbClr val="FFC00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Non</a:t>
            </a:r>
            <a:endParaRPr lang="fr-FR" sz="1000" b="0" dirty="0" smtClean="0"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521517" y="3964882"/>
            <a:ext cx="1332000" cy="239415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Non réponse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80592" y="5229200"/>
            <a:ext cx="8498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ces personne, une étude génétique familiale réalisée ou en cours dans 61% des cas </a:t>
            </a:r>
          </a:p>
          <a:p>
            <a:r>
              <a:rPr lang="fr-FR" dirty="0" smtClean="0"/>
              <a:t>(contre 37% pour ceux qui n’ont pas d’autres membres de la famille touchés)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0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Graphique 47"/>
          <p:cNvGraphicFramePr/>
          <p:nvPr>
            <p:extLst>
              <p:ext uri="{D42A27DB-BD31-4B8C-83A1-F6EECF244321}">
                <p14:modId xmlns:p14="http://schemas.microsoft.com/office/powerpoint/2010/main" val="364007608"/>
              </p:ext>
            </p:extLst>
          </p:nvPr>
        </p:nvGraphicFramePr>
        <p:xfrm>
          <a:off x="4227915" y="2304684"/>
          <a:ext cx="3618461" cy="400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Avant l’annonce d’une maladie neuromusculaire</a:t>
            </a:r>
            <a:br>
              <a:rPr lang="fr-FR" dirty="0" smtClean="0"/>
            </a:br>
            <a:r>
              <a:rPr lang="fr-FR" dirty="0" smtClean="0"/>
              <a:t>le récit d’un parcours difficile…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</a:rPr>
              <a:t>Q :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Pour la période qui s'est écoulée, avant que l'on vous annonce que vous (ou votre enfant) étiez probablement concerné(e) par une maladie neuromusculaire, que pensez-vous des </a:t>
            </a:r>
            <a:r>
              <a:rPr lang="fr-FR" sz="1400" b="1" dirty="0" smtClean="0">
                <a:solidFill>
                  <a:schemeClr val="tx1"/>
                </a:solidFill>
              </a:rPr>
              <a:t>affirmations ?</a:t>
            </a:r>
          </a:p>
        </p:txBody>
      </p:sp>
      <p:graphicFrame>
        <p:nvGraphicFramePr>
          <p:cNvPr id="22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05181"/>
              </p:ext>
            </p:extLst>
          </p:nvPr>
        </p:nvGraphicFramePr>
        <p:xfrm>
          <a:off x="157072" y="2459338"/>
          <a:ext cx="4058557" cy="3849984"/>
        </p:xfrm>
        <a:graphic>
          <a:graphicData uri="http://schemas.openxmlformats.org/drawingml/2006/table">
            <a:tbl>
              <a:tblPr/>
              <a:tblGrid>
                <a:gridCol w="4058557"/>
              </a:tblGrid>
              <a:tr h="48133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Quand je parlais de mes symptômes, j'avais l'impression que personne ne me croyait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80625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Il m'est arrivé de baisser les bras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8133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 n'est qu'avec l'aggravation des symptômes que j'ai recommencé à chercher un diagnostic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8133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J'ai multiplié les consultations de médecins pour trouver une réponse satisfaisante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33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Beaucoup de temps a été perdu car il y a eu des erreurs de diagnostic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8133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Certains professionnels ont considéré que ce n'était pas vraiment une maladie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33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Les résultats d'examens et les avis des professionnels ont souvent été contradictoires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8133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Beaucoup d'analyses et d'examens ont été faits inutilement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 bwMode="auto">
          <a:xfrm>
            <a:off x="128464" y="1980939"/>
            <a:ext cx="90000" cy="230400"/>
          </a:xfrm>
          <a:prstGeom prst="rect">
            <a:avLst/>
          </a:prstGeom>
          <a:solidFill>
            <a:srgbClr val="1E5E7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54064" y="1980939"/>
            <a:ext cx="90000" cy="230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763376" y="1980939"/>
            <a:ext cx="90000" cy="230400"/>
          </a:xfrm>
          <a:prstGeom prst="rect">
            <a:avLst/>
          </a:prstGeom>
          <a:solidFill>
            <a:srgbClr val="EB434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650" y="1911473"/>
            <a:ext cx="150019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Oui, </a:t>
            </a:r>
            <a:r>
              <a:rPr lang="fr-FR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tout </a:t>
            </a:r>
            <a:r>
              <a:rPr lang="fr-FR" sz="9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fait d’accord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95884" y="1911473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Plutôt </a:t>
            </a:r>
            <a:endParaRPr lang="pl-PL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d’accord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174334" y="1980939"/>
            <a:ext cx="90000" cy="230400"/>
          </a:xfrm>
          <a:prstGeom prst="rect">
            <a:avLst/>
          </a:prstGeom>
          <a:solidFill>
            <a:srgbClr val="2E8EA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89156" y="1911473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Plutôt</a:t>
            </a:r>
            <a:r>
              <a:rPr lang="pl-PL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</a:t>
            </a:r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d’accord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08376" y="1911473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 du tout d’accord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41381" y="2064781"/>
            <a:ext cx="12939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 smtClean="0">
                <a:solidFill>
                  <a:srgbClr val="1E5E70"/>
                </a:solidFill>
                <a:latin typeface="Century Gothic"/>
              </a:rPr>
              <a:t>% D’accord</a:t>
            </a:r>
            <a:endParaRPr lang="fr-FR" sz="1500" dirty="0">
              <a:solidFill>
                <a:srgbClr val="1E5E70"/>
              </a:solidFill>
            </a:endParaRPr>
          </a:p>
        </p:txBody>
      </p:sp>
      <p:graphicFrame>
        <p:nvGraphicFramePr>
          <p:cNvPr id="34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12676"/>
              </p:ext>
            </p:extLst>
          </p:nvPr>
        </p:nvGraphicFramePr>
        <p:xfrm>
          <a:off x="7699937" y="2460922"/>
          <a:ext cx="751980" cy="3848400"/>
        </p:xfrm>
        <a:graphic>
          <a:graphicData uri="http://schemas.openxmlformats.org/drawingml/2006/table">
            <a:tbl>
              <a:tblPr/>
              <a:tblGrid>
                <a:gridCol w="751980"/>
              </a:tblGrid>
              <a:tr h="4810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810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0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810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0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810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0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810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2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soutien important de l’entourage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006489" y="1268760"/>
            <a:ext cx="7705228" cy="43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</a:rPr>
              <a:t>Q :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Pour la période qui s'est écoulée, avant que l'on vous annonce que vous (ou votre enfant) étiez probablement concerné(e) par une maladie neuromusculaire, que pensez-vous des </a:t>
            </a:r>
            <a:r>
              <a:rPr lang="fr-FR" sz="1400" b="1" dirty="0" smtClean="0">
                <a:solidFill>
                  <a:schemeClr val="tx1"/>
                </a:solidFill>
              </a:rPr>
              <a:t>affirmations ?</a:t>
            </a:r>
          </a:p>
        </p:txBody>
      </p:sp>
      <p:graphicFrame>
        <p:nvGraphicFramePr>
          <p:cNvPr id="22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98158"/>
              </p:ext>
            </p:extLst>
          </p:nvPr>
        </p:nvGraphicFramePr>
        <p:xfrm>
          <a:off x="157072" y="3454195"/>
          <a:ext cx="4058557" cy="702454"/>
        </p:xfrm>
        <a:graphic>
          <a:graphicData uri="http://schemas.openxmlformats.org/drawingml/2006/table">
            <a:tbl>
              <a:tblPr/>
              <a:tblGrid>
                <a:gridCol w="4058557"/>
              </a:tblGrid>
              <a:tr h="702454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 famille et/ou mes amis m'ont soutenu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aphique 47"/>
          <p:cNvGraphicFramePr/>
          <p:nvPr>
            <p:extLst>
              <p:ext uri="{D42A27DB-BD31-4B8C-83A1-F6EECF244321}">
                <p14:modId xmlns:p14="http://schemas.microsoft.com/office/powerpoint/2010/main" val="3543191361"/>
              </p:ext>
            </p:extLst>
          </p:nvPr>
        </p:nvGraphicFramePr>
        <p:xfrm>
          <a:off x="4227915" y="3372244"/>
          <a:ext cx="3618461" cy="86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ctangle 24"/>
          <p:cNvSpPr/>
          <p:nvPr/>
        </p:nvSpPr>
        <p:spPr bwMode="auto">
          <a:xfrm>
            <a:off x="128464" y="2769094"/>
            <a:ext cx="90000" cy="230400"/>
          </a:xfrm>
          <a:prstGeom prst="rect">
            <a:avLst/>
          </a:prstGeom>
          <a:solidFill>
            <a:srgbClr val="1E5E7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54064" y="2769094"/>
            <a:ext cx="90000" cy="230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763376" y="2769094"/>
            <a:ext cx="90000" cy="230400"/>
          </a:xfrm>
          <a:prstGeom prst="rect">
            <a:avLst/>
          </a:prstGeom>
          <a:solidFill>
            <a:srgbClr val="EB434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650" y="2699628"/>
            <a:ext cx="150019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Oui, Tout à fait d’accord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95884" y="2699628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Plutôt </a:t>
            </a:r>
            <a:endParaRPr lang="pl-PL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d’accord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174334" y="2769094"/>
            <a:ext cx="90000" cy="230400"/>
          </a:xfrm>
          <a:prstGeom prst="rect">
            <a:avLst/>
          </a:prstGeom>
          <a:solidFill>
            <a:srgbClr val="2E8EA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89156" y="2699628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Plutôt</a:t>
            </a:r>
            <a:r>
              <a:rPr lang="pl-PL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</a:t>
            </a:r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d’accord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08376" y="2699628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 du tout d’accord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41381" y="3068962"/>
            <a:ext cx="12939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 smtClean="0">
                <a:solidFill>
                  <a:srgbClr val="1E5E70"/>
                </a:solidFill>
                <a:latin typeface="Century Gothic"/>
              </a:rPr>
              <a:t>% D’accord</a:t>
            </a:r>
            <a:endParaRPr lang="fr-FR" sz="1500" dirty="0">
              <a:solidFill>
                <a:srgbClr val="1E5E70"/>
              </a:solidFill>
            </a:endParaRPr>
          </a:p>
        </p:txBody>
      </p:sp>
      <p:graphicFrame>
        <p:nvGraphicFramePr>
          <p:cNvPr id="34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023532"/>
              </p:ext>
            </p:extLst>
          </p:nvPr>
        </p:nvGraphicFramePr>
        <p:xfrm>
          <a:off x="7699937" y="3454970"/>
          <a:ext cx="751980" cy="712080"/>
        </p:xfrm>
        <a:graphic>
          <a:graphicData uri="http://schemas.openxmlformats.org/drawingml/2006/table">
            <a:tbl>
              <a:tblPr/>
              <a:tblGrid>
                <a:gridCol w="751980"/>
              </a:tblGrid>
              <a:tr h="7120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 smtClean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77%</a:t>
                      </a:r>
                      <a:endParaRPr lang="fr-FR" sz="1500" kern="1200" dirty="0">
                        <a:solidFill>
                          <a:srgbClr val="1E5E7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2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sentiment d’information assez bon mais une coordination des professionnels de santé perfectible</a:t>
            </a:r>
          </a:p>
        </p:txBody>
      </p:sp>
      <p:sp>
        <p:nvSpPr>
          <p:cNvPr id="4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017937" y="1268760"/>
            <a:ext cx="7705228" cy="43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</a:rPr>
              <a:t>Q :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Pour la période qui s'est écoulée, avant que l'on vous annonce que vous (ou votre enfant) étiez probablement concerné(e) par une maladie neuromusculaire, que pensez-vous des </a:t>
            </a:r>
            <a:r>
              <a:rPr lang="fr-FR" sz="1400" b="1" dirty="0" smtClean="0">
                <a:solidFill>
                  <a:schemeClr val="tx1"/>
                </a:solidFill>
              </a:rPr>
              <a:t>affirmations ?</a:t>
            </a:r>
          </a:p>
        </p:txBody>
      </p:sp>
      <p:graphicFrame>
        <p:nvGraphicFramePr>
          <p:cNvPr id="22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64250"/>
              </p:ext>
            </p:extLst>
          </p:nvPr>
        </p:nvGraphicFramePr>
        <p:xfrm>
          <a:off x="157072" y="2564904"/>
          <a:ext cx="4058557" cy="3498487"/>
        </p:xfrm>
        <a:graphic>
          <a:graphicData uri="http://schemas.openxmlformats.org/drawingml/2006/table">
            <a:tbl>
              <a:tblPr/>
              <a:tblGrid>
                <a:gridCol w="4058557"/>
              </a:tblGrid>
              <a:tr h="709389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J'ai été bien informé(e) sur la nature et la raison des examens qui ont été pratiqués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9389">
                <a:tc>
                  <a:txBody>
                    <a:bodyPr/>
                    <a:lstStyle/>
                    <a:p>
                      <a:pPr algn="r" fontAlgn="b"/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16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Beaucoup de professionnels se sont impliqués autour de moi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9389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L'ensemble des médecins rencontrés se sont parfaitement coordonnés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16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Tout a été fait, ce n'était pas possible d'aller plus vite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aphique 47"/>
          <p:cNvGraphicFramePr/>
          <p:nvPr>
            <p:extLst>
              <p:ext uri="{D42A27DB-BD31-4B8C-83A1-F6EECF244321}">
                <p14:modId xmlns:p14="http://schemas.microsoft.com/office/powerpoint/2010/main" val="3458734527"/>
              </p:ext>
            </p:extLst>
          </p:nvPr>
        </p:nvGraphicFramePr>
        <p:xfrm>
          <a:off x="4232920" y="2461070"/>
          <a:ext cx="3618461" cy="371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ctangle 24"/>
          <p:cNvSpPr/>
          <p:nvPr/>
        </p:nvSpPr>
        <p:spPr bwMode="auto">
          <a:xfrm>
            <a:off x="128464" y="1980939"/>
            <a:ext cx="90000" cy="230400"/>
          </a:xfrm>
          <a:prstGeom prst="rect">
            <a:avLst/>
          </a:prstGeom>
          <a:solidFill>
            <a:srgbClr val="1E5E7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54064" y="1980939"/>
            <a:ext cx="90000" cy="230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763376" y="1980939"/>
            <a:ext cx="90000" cy="230400"/>
          </a:xfrm>
          <a:prstGeom prst="rect">
            <a:avLst/>
          </a:prstGeom>
          <a:solidFill>
            <a:srgbClr val="EB434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650" y="1911473"/>
            <a:ext cx="150019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Oui, </a:t>
            </a:r>
            <a:r>
              <a:rPr lang="fr-FR" sz="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tout </a:t>
            </a:r>
            <a:r>
              <a:rPr lang="fr-FR" sz="9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fait d’accord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95884" y="1911473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Plutôt </a:t>
            </a:r>
            <a:endParaRPr lang="pl-PL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d’accord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174334" y="1980939"/>
            <a:ext cx="90000" cy="230400"/>
          </a:xfrm>
          <a:prstGeom prst="rect">
            <a:avLst/>
          </a:prstGeom>
          <a:solidFill>
            <a:srgbClr val="2E8EA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89156" y="1911473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Plutôt</a:t>
            </a:r>
            <a:r>
              <a:rPr lang="pl-PL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</a:t>
            </a:r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d’accord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08376" y="1911473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 du tout d’accord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46669" y="2211339"/>
            <a:ext cx="12939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 smtClean="0">
                <a:solidFill>
                  <a:srgbClr val="1E5E70"/>
                </a:solidFill>
                <a:latin typeface="Century Gothic"/>
              </a:rPr>
              <a:t>% D’accord</a:t>
            </a:r>
            <a:endParaRPr lang="fr-FR" sz="1500" dirty="0">
              <a:solidFill>
                <a:srgbClr val="1E5E70"/>
              </a:solidFill>
            </a:endParaRPr>
          </a:p>
        </p:txBody>
      </p:sp>
      <p:graphicFrame>
        <p:nvGraphicFramePr>
          <p:cNvPr id="34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26762"/>
              </p:ext>
            </p:extLst>
          </p:nvPr>
        </p:nvGraphicFramePr>
        <p:xfrm>
          <a:off x="7705225" y="2597347"/>
          <a:ext cx="751980" cy="3560400"/>
        </p:xfrm>
        <a:graphic>
          <a:graphicData uri="http://schemas.openxmlformats.org/drawingml/2006/table">
            <a:tbl>
              <a:tblPr/>
              <a:tblGrid>
                <a:gridCol w="751980"/>
              </a:tblGrid>
              <a:tr h="7120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2080">
                <a:tc>
                  <a:txBody>
                    <a:bodyPr/>
                    <a:lstStyle/>
                    <a:p>
                      <a:pPr algn="ctr" fontAlgn="b"/>
                      <a:endParaRPr lang="fr-FR" sz="1500" kern="1200" dirty="0">
                        <a:solidFill>
                          <a:srgbClr val="1E5E7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0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20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0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5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40775"/>
              </p:ext>
            </p:extLst>
          </p:nvPr>
        </p:nvGraphicFramePr>
        <p:xfrm>
          <a:off x="272480" y="2191000"/>
          <a:ext cx="6382568" cy="4177770"/>
        </p:xfrm>
        <a:graphic>
          <a:graphicData uri="http://schemas.openxmlformats.org/drawingml/2006/table">
            <a:tbl>
              <a:tblPr/>
              <a:tblGrid>
                <a:gridCol w="3384376"/>
                <a:gridCol w="46190"/>
                <a:gridCol w="2880001"/>
                <a:gridCol w="72001"/>
              </a:tblGrid>
              <a:tr h="3705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Avoir 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envie de se battre contre la maladie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 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sentir citoyen(ne) à part entière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Penser 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à des projets qui tiennent </a:t>
                      </a:r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à cœur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Avoir 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confiance dans les progrès de la recherche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1168">
                <a:tc>
                  <a:txBody>
                    <a:bodyPr/>
                    <a:lstStyle/>
                    <a:p>
                      <a:pPr algn="r" fontAlgn="b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Avoir 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peur de l'avenir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Sentiment 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d'injustice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Avoir 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le sentiment d'être un poids pour les proches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 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sentir seul(e)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 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sentir en sécurité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S'en 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vouloir d'être malade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92561" y="286152"/>
            <a:ext cx="8543925" cy="8385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</a:t>
            </a:r>
            <a:r>
              <a:rPr lang="fr-FR" dirty="0"/>
              <a:t>forte envie de lutter contre la </a:t>
            </a:r>
            <a:r>
              <a:rPr lang="fr-FR" dirty="0" smtClean="0"/>
              <a:t>maladie</a:t>
            </a:r>
            <a:br>
              <a:rPr lang="fr-FR" dirty="0" smtClean="0"/>
            </a:br>
            <a:r>
              <a:rPr lang="fr-FR" dirty="0" smtClean="0"/>
              <a:t>comparable à celle observée sur l’ensemble des malades diagnostiqués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00472" y="1341016"/>
            <a:ext cx="7705228" cy="431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</a:rPr>
              <a:t>Q :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Ressentez-vous les sentiments </a:t>
            </a:r>
            <a:r>
              <a:rPr lang="fr-FR" sz="1400" b="1" dirty="0" smtClean="0">
                <a:solidFill>
                  <a:schemeClr val="tx1"/>
                </a:solidFill>
              </a:rPr>
              <a:t>suivants ?</a:t>
            </a:r>
          </a:p>
        </p:txBody>
      </p:sp>
      <p:graphicFrame>
        <p:nvGraphicFramePr>
          <p:cNvPr id="44" name="Graphique 11"/>
          <p:cNvGraphicFramePr/>
          <p:nvPr>
            <p:extLst>
              <p:ext uri="{D42A27DB-BD31-4B8C-83A1-F6EECF244321}">
                <p14:modId xmlns:p14="http://schemas.microsoft.com/office/powerpoint/2010/main" val="3853102467"/>
              </p:ext>
            </p:extLst>
          </p:nvPr>
        </p:nvGraphicFramePr>
        <p:xfrm>
          <a:off x="3752772" y="2132856"/>
          <a:ext cx="285641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20"/>
          <p:cNvSpPr/>
          <p:nvPr/>
        </p:nvSpPr>
        <p:spPr>
          <a:xfrm>
            <a:off x="221610" y="1609055"/>
            <a:ext cx="3579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% Tout le </a:t>
            </a:r>
            <a:r>
              <a:rPr lang="fr-FR" sz="1400" b="1" dirty="0" smtClean="0">
                <a:solidFill>
                  <a:srgbClr val="C55A11"/>
                </a:solidFill>
                <a:latin typeface="Century Gothic"/>
              </a:rPr>
              <a:t>temps</a:t>
            </a: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+ Souvent</a:t>
            </a:r>
            <a:endParaRPr lang="fr-F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2481" y="1916834"/>
            <a:ext cx="1405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</a:rPr>
              <a:t>Sentiments positifs</a:t>
            </a:r>
            <a:endParaRPr lang="fr-F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2480" y="3778037"/>
            <a:ext cx="1444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C00000"/>
                </a:solidFill>
              </a:rPr>
              <a:t>Sentiments négatifs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37176" y="1484786"/>
            <a:ext cx="1580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2E75B6"/>
                </a:solidFill>
              </a:rPr>
              <a:t>Comparaison </a:t>
            </a:r>
            <a:r>
              <a:rPr lang="fr-FR" sz="1200" b="1" dirty="0">
                <a:solidFill>
                  <a:srgbClr val="2E75B6"/>
                </a:solidFill>
              </a:rPr>
              <a:t>avec </a:t>
            </a:r>
            <a:r>
              <a:rPr lang="fr-FR" sz="1200" b="1" dirty="0" smtClean="0">
                <a:solidFill>
                  <a:srgbClr val="2E75B6"/>
                </a:solidFill>
              </a:rPr>
              <a:t>l’enquête 2015</a:t>
            </a:r>
            <a:endParaRPr lang="fr-FR" sz="1200" b="1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644849"/>
              </p:ext>
            </p:extLst>
          </p:nvPr>
        </p:nvGraphicFramePr>
        <p:xfrm>
          <a:off x="6681192" y="2204864"/>
          <a:ext cx="1080120" cy="4176464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442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  <a:endParaRPr lang="fr-FR" sz="1200" b="0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5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  <a:endParaRPr lang="fr-FR" sz="1200" b="0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  <a:endParaRPr lang="fr-FR" sz="1200" b="0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  <a:endParaRPr lang="fr-FR" sz="1200" b="0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93582">
                <a:tc>
                  <a:txBody>
                    <a:bodyPr/>
                    <a:lstStyle/>
                    <a:p>
                      <a:pPr algn="ctr" fontAlgn="b"/>
                      <a:endParaRPr lang="fr-FR" sz="1200" b="0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  <a:endParaRPr lang="fr-FR" sz="1200" b="0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5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  <a:endParaRPr lang="fr-FR" sz="1200" b="0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  <a:endParaRPr lang="fr-FR" sz="1200" b="0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  <a:endParaRPr lang="fr-FR" sz="1200" b="0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  <a:endParaRPr lang="fr-FR" sz="1200" b="0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6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  <a:endParaRPr lang="fr-FR" sz="1200" b="0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6249144" y="3501008"/>
            <a:ext cx="63739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249144" y="4653136"/>
            <a:ext cx="63739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6249144" y="5373216"/>
            <a:ext cx="63739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249144" y="5805264"/>
            <a:ext cx="63739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26"/>
          <p:cNvSpPr>
            <a:spLocks/>
          </p:cNvSpPr>
          <p:nvPr/>
        </p:nvSpPr>
        <p:spPr bwMode="auto">
          <a:xfrm>
            <a:off x="1473258" y="3419700"/>
            <a:ext cx="2412001" cy="241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76536" y="414022"/>
            <a:ext cx="8543925" cy="566706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es personnes en errance ayant répondu à l’enquête</a:t>
            </a:r>
            <a:endParaRPr lang="fr-FR" dirty="0"/>
          </a:p>
        </p:txBody>
      </p:sp>
      <p:sp>
        <p:nvSpPr>
          <p:cNvPr id="31" name="Oval 326"/>
          <p:cNvSpPr>
            <a:spLocks/>
          </p:cNvSpPr>
          <p:nvPr/>
        </p:nvSpPr>
        <p:spPr bwMode="auto">
          <a:xfrm>
            <a:off x="3379972" y="2803836"/>
            <a:ext cx="2232248" cy="223224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Oval 326"/>
          <p:cNvSpPr>
            <a:spLocks/>
          </p:cNvSpPr>
          <p:nvPr/>
        </p:nvSpPr>
        <p:spPr bwMode="auto">
          <a:xfrm>
            <a:off x="2092827" y="1922488"/>
            <a:ext cx="2088232" cy="20882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05785" y="1879580"/>
            <a:ext cx="846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  <a:ea typeface="+mj-ea"/>
                <a:cs typeface="+mj-cs"/>
              </a:rPr>
              <a:t>Sexe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3679629" y="3297672"/>
            <a:ext cx="1180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  <a:ea typeface="+mj-ea"/>
                <a:cs typeface="+mj-cs"/>
              </a:rPr>
              <a:t>Région</a:t>
            </a:r>
            <a:endParaRPr lang="fr-FR" dirty="0"/>
          </a:p>
        </p:txBody>
      </p:sp>
      <p:pic>
        <p:nvPicPr>
          <p:cNvPr id="42" name="Picture 4" descr="D:\01-OWay\GRAPHISMES\CARTES\France-vector-map\map 10sdzde-0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51464" y="3323551"/>
            <a:ext cx="437333" cy="418615"/>
          </a:xfrm>
          <a:prstGeom prst="rect">
            <a:avLst/>
          </a:prstGeom>
          <a:noFill/>
        </p:spPr>
      </p:pic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81575"/>
              </p:ext>
            </p:extLst>
          </p:nvPr>
        </p:nvGraphicFramePr>
        <p:xfrm>
          <a:off x="3645284" y="3763398"/>
          <a:ext cx="827816" cy="952500"/>
        </p:xfrm>
        <a:graphic>
          <a:graphicData uri="http://schemas.openxmlformats.org/drawingml/2006/table">
            <a:tbl>
              <a:tblPr/>
              <a:tblGrid>
                <a:gridCol w="827816"/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Ile de France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Nord Ouest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Nord 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Sud Ouest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Sud 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Graphique 43"/>
          <p:cNvGraphicFramePr/>
          <p:nvPr>
            <p:extLst>
              <p:ext uri="{D42A27DB-BD31-4B8C-83A1-F6EECF244321}">
                <p14:modId xmlns:p14="http://schemas.microsoft.com/office/powerpoint/2010/main" val="1092394884"/>
              </p:ext>
            </p:extLst>
          </p:nvPr>
        </p:nvGraphicFramePr>
        <p:xfrm>
          <a:off x="4373832" y="3621802"/>
          <a:ext cx="165618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Graphique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531412"/>
              </p:ext>
            </p:extLst>
          </p:nvPr>
        </p:nvGraphicFramePr>
        <p:xfrm>
          <a:off x="2078180" y="2151318"/>
          <a:ext cx="2071797" cy="147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0" name="Picture 2" descr="D:\01-OWay\GRAPHISMES\Picts criteres SD\SDcritereskl-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6227" y="2574740"/>
            <a:ext cx="480446" cy="768534"/>
          </a:xfrm>
          <a:prstGeom prst="rect">
            <a:avLst/>
          </a:prstGeom>
          <a:noFill/>
        </p:spPr>
      </p:pic>
      <p:pic>
        <p:nvPicPr>
          <p:cNvPr id="61" name="Picture 3" descr="D:\01-OWay\GRAPHISMES\Picts criteres SD\SDcritereskl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1310" y="2401210"/>
            <a:ext cx="480446" cy="768534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2216233" y="3654419"/>
            <a:ext cx="736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  <a:ea typeface="+mj-ea"/>
                <a:cs typeface="+mj-cs"/>
              </a:rPr>
              <a:t>Age</a:t>
            </a:r>
            <a:endParaRPr lang="fr-FR" dirty="0"/>
          </a:p>
        </p:txBody>
      </p:sp>
      <p:sp>
        <p:nvSpPr>
          <p:cNvPr id="67" name="Rectangle 66"/>
          <p:cNvSpPr/>
          <p:nvPr/>
        </p:nvSpPr>
        <p:spPr>
          <a:xfrm>
            <a:off x="1784649" y="4051043"/>
            <a:ext cx="1632827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200" b="1" i="1" dirty="0" smtClean="0"/>
          </a:p>
          <a:p>
            <a:pPr algn="ctr"/>
            <a:r>
              <a:rPr lang="pl-PL" sz="1200" b="1" i="1" dirty="0" smtClean="0"/>
              <a:t>Age moyen </a:t>
            </a:r>
            <a:r>
              <a:rPr lang="fr-FR" sz="1200" b="1" i="1" dirty="0" smtClean="0"/>
              <a:t>de la personne malade</a:t>
            </a:r>
            <a:endParaRPr lang="fr-FR" sz="1200" b="1" i="1" dirty="0"/>
          </a:p>
          <a:p>
            <a:pPr algn="ctr"/>
            <a:r>
              <a:rPr lang="en-US" sz="1200" b="1" i="1" dirty="0" smtClean="0"/>
              <a:t>47 </a:t>
            </a:r>
            <a:r>
              <a:rPr lang="en-US" sz="1200" b="1" i="1" dirty="0" err="1" smtClean="0"/>
              <a:t>ans</a:t>
            </a:r>
            <a:endParaRPr lang="en-US" sz="1200" b="1" i="1" dirty="0" smtClean="0"/>
          </a:p>
          <a:p>
            <a:pPr algn="ctr"/>
            <a:endParaRPr lang="en-US" sz="1200" b="1" i="1" dirty="0"/>
          </a:p>
          <a:p>
            <a:pPr algn="ctr"/>
            <a:r>
              <a:rPr lang="en-US" sz="1200" b="1" i="1" dirty="0" smtClean="0"/>
              <a:t>14 % &lt; 20 </a:t>
            </a:r>
            <a:r>
              <a:rPr lang="en-US" sz="1200" b="1" i="1" dirty="0" err="1" smtClean="0"/>
              <a:t>ans</a:t>
            </a:r>
            <a:endParaRPr lang="en-US" sz="1200" b="1" i="1" dirty="0" smtClean="0"/>
          </a:p>
          <a:p>
            <a:pPr algn="ctr"/>
            <a:r>
              <a:rPr lang="en-US" sz="1200" b="1" i="1" dirty="0" smtClean="0"/>
              <a:t>30 % &gt; 60 </a:t>
            </a:r>
            <a:r>
              <a:rPr lang="en-US" sz="1200" b="1" i="1" dirty="0" err="1" smtClean="0"/>
              <a:t>ans</a:t>
            </a:r>
            <a:endParaRPr lang="en-US" sz="1200" b="1" i="1" dirty="0" smtClean="0"/>
          </a:p>
          <a:p>
            <a:endParaRPr lang="pl-PL" sz="1050" i="1" dirty="0" smtClean="0"/>
          </a:p>
        </p:txBody>
      </p:sp>
      <p:grpSp>
        <p:nvGrpSpPr>
          <p:cNvPr id="68" name="Groupe 109"/>
          <p:cNvGrpSpPr>
            <a:grpSpLocks noChangeAspect="1"/>
          </p:cNvGrpSpPr>
          <p:nvPr/>
        </p:nvGrpSpPr>
        <p:grpSpPr>
          <a:xfrm>
            <a:off x="3334188" y="1327309"/>
            <a:ext cx="1718869" cy="476160"/>
            <a:chOff x="1873183" y="2693909"/>
            <a:chExt cx="2124430" cy="588507"/>
          </a:xfrm>
          <a:solidFill>
            <a:srgbClr val="565555"/>
          </a:solidFill>
        </p:grpSpPr>
        <p:grpSp>
          <p:nvGrpSpPr>
            <p:cNvPr id="69" name="Groupe 73"/>
            <p:cNvGrpSpPr/>
            <p:nvPr/>
          </p:nvGrpSpPr>
          <p:grpSpPr>
            <a:xfrm>
              <a:off x="1873183" y="2994384"/>
              <a:ext cx="324000" cy="288032"/>
              <a:chOff x="1454954" y="951570"/>
              <a:chExt cx="324000" cy="288032"/>
            </a:xfrm>
            <a:grpFill/>
          </p:grpSpPr>
          <p:grpSp>
            <p:nvGrpSpPr>
              <p:cNvPr id="76" name="Groupe 63"/>
              <p:cNvGrpSpPr/>
              <p:nvPr/>
            </p:nvGrpSpPr>
            <p:grpSpPr>
              <a:xfrm>
                <a:off x="1454954" y="951570"/>
                <a:ext cx="324000" cy="288032"/>
                <a:chOff x="1418914" y="951570"/>
                <a:chExt cx="324000" cy="288032"/>
              </a:xfrm>
              <a:grpFill/>
            </p:grpSpPr>
            <p:sp>
              <p:nvSpPr>
                <p:cNvPr id="78" name="Triangle rectangle 105"/>
                <p:cNvSpPr/>
                <p:nvPr/>
              </p:nvSpPr>
              <p:spPr>
                <a:xfrm flipH="1">
                  <a:off x="1418914" y="951586"/>
                  <a:ext cx="324000" cy="288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9" name="Triangle rectangle 106"/>
                <p:cNvSpPr/>
                <p:nvPr/>
              </p:nvSpPr>
              <p:spPr>
                <a:xfrm flipH="1" flipV="1">
                  <a:off x="1418914" y="951570"/>
                  <a:ext cx="324000" cy="288032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7" name="Triangle rectangle 104"/>
              <p:cNvSpPr/>
              <p:nvPr/>
            </p:nvSpPr>
            <p:spPr>
              <a:xfrm flipH="1" flipV="1">
                <a:off x="1668846" y="1131590"/>
                <a:ext cx="110108" cy="108000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0" name="Groupe 69"/>
            <p:cNvGrpSpPr/>
            <p:nvPr/>
          </p:nvGrpSpPr>
          <p:grpSpPr>
            <a:xfrm flipH="1">
              <a:off x="3673613" y="2994384"/>
              <a:ext cx="324000" cy="288032"/>
              <a:chOff x="1079648" y="951570"/>
              <a:chExt cx="324000" cy="288032"/>
            </a:xfrm>
            <a:grpFill/>
          </p:grpSpPr>
          <p:grpSp>
            <p:nvGrpSpPr>
              <p:cNvPr id="72" name="Groupe 63"/>
              <p:cNvGrpSpPr/>
              <p:nvPr/>
            </p:nvGrpSpPr>
            <p:grpSpPr>
              <a:xfrm>
                <a:off x="1079648" y="951570"/>
                <a:ext cx="324000" cy="288032"/>
                <a:chOff x="1043608" y="951570"/>
                <a:chExt cx="324000" cy="288032"/>
              </a:xfrm>
              <a:grpFill/>
            </p:grpSpPr>
            <p:sp>
              <p:nvSpPr>
                <p:cNvPr id="74" name="Triangle rectangle 101"/>
                <p:cNvSpPr/>
                <p:nvPr/>
              </p:nvSpPr>
              <p:spPr>
                <a:xfrm flipH="1">
                  <a:off x="1043608" y="951586"/>
                  <a:ext cx="324000" cy="288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5" name="Triangle rectangle 102"/>
                <p:cNvSpPr/>
                <p:nvPr/>
              </p:nvSpPr>
              <p:spPr>
                <a:xfrm flipH="1" flipV="1">
                  <a:off x="1043608" y="951570"/>
                  <a:ext cx="324000" cy="288032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3" name="Triangle rectangle 99"/>
              <p:cNvSpPr/>
              <p:nvPr/>
            </p:nvSpPr>
            <p:spPr>
              <a:xfrm flipH="1" flipV="1">
                <a:off x="1293540" y="1131590"/>
                <a:ext cx="110108" cy="108000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" name="Rectangle à coins arrondis 96"/>
            <p:cNvSpPr/>
            <p:nvPr/>
          </p:nvSpPr>
          <p:spPr bwMode="auto">
            <a:xfrm>
              <a:off x="2076496" y="2693909"/>
              <a:ext cx="1717805" cy="304315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ts val="1200"/>
                </a:lnSpc>
                <a:defRPr/>
              </a:pPr>
              <a:r>
                <a:rPr lang="fr-FR" sz="1400" dirty="0" smtClean="0">
                  <a:solidFill>
                    <a:srgbClr val="FFFFFF"/>
                  </a:solidFill>
                </a:rPr>
                <a:t>288 répondants </a:t>
              </a:r>
              <a:endParaRPr lang="fr-FR" sz="1000" i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0" name="Oval 326"/>
          <p:cNvSpPr>
            <a:spLocks/>
          </p:cNvSpPr>
          <p:nvPr/>
        </p:nvSpPr>
        <p:spPr bwMode="auto">
          <a:xfrm>
            <a:off x="5408227" y="1099894"/>
            <a:ext cx="2209578" cy="21495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82" name="Graphique 43"/>
          <p:cNvGraphicFramePr/>
          <p:nvPr>
            <p:extLst>
              <p:ext uri="{D42A27DB-BD31-4B8C-83A1-F6EECF244321}">
                <p14:modId xmlns:p14="http://schemas.microsoft.com/office/powerpoint/2010/main" val="2039325065"/>
              </p:ext>
            </p:extLst>
          </p:nvPr>
        </p:nvGraphicFramePr>
        <p:xfrm>
          <a:off x="4587994" y="1058307"/>
          <a:ext cx="3865313" cy="226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7" name="Rectangle 86"/>
          <p:cNvSpPr/>
          <p:nvPr/>
        </p:nvSpPr>
        <p:spPr>
          <a:xfrm>
            <a:off x="5775236" y="1196569"/>
            <a:ext cx="647934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pl-PL" sz="2400" dirty="0">
                <a:solidFill>
                  <a:prstClr val="black"/>
                </a:solidFill>
                <a:ea typeface="+mj-ea"/>
                <a:cs typeface="+mj-cs"/>
              </a:rPr>
              <a:t>CSP</a:t>
            </a:r>
            <a:endParaRPr lang="fr-FR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8" name="Text Box 15"/>
          <p:cNvSpPr txBox="1">
            <a:spLocks noChangeArrowheads="1"/>
          </p:cNvSpPr>
          <p:nvPr/>
        </p:nvSpPr>
        <p:spPr bwMode="auto">
          <a:xfrm>
            <a:off x="5219889" y="1861802"/>
            <a:ext cx="1110697" cy="144000"/>
          </a:xfrm>
          <a:prstGeom prst="rect">
            <a:avLst/>
          </a:prstGeom>
          <a:solidFill>
            <a:srgbClr val="7F52A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pl-PL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CSP +</a:t>
            </a:r>
            <a:endParaRPr lang="fr-FR" sz="10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9" name="Text Box 15"/>
          <p:cNvSpPr txBox="1">
            <a:spLocks noChangeArrowheads="1"/>
          </p:cNvSpPr>
          <p:nvPr/>
        </p:nvSpPr>
        <p:spPr bwMode="auto">
          <a:xfrm>
            <a:off x="5290903" y="2057326"/>
            <a:ext cx="1110697" cy="144000"/>
          </a:xfrm>
          <a:prstGeom prst="rect">
            <a:avLst/>
          </a:prstGeom>
          <a:solidFill>
            <a:srgbClr val="15A1D9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pl-PL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CSP -</a:t>
            </a:r>
            <a:endParaRPr lang="fr-FR" sz="10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0" name="Text Box 15"/>
          <p:cNvSpPr txBox="1">
            <a:spLocks noChangeArrowheads="1"/>
          </p:cNvSpPr>
          <p:nvPr/>
        </p:nvSpPr>
        <p:spPr bwMode="auto">
          <a:xfrm>
            <a:off x="5394481" y="2258800"/>
            <a:ext cx="1110697" cy="144000"/>
          </a:xfrm>
          <a:prstGeom prst="rect">
            <a:avLst/>
          </a:prstGeom>
          <a:solidFill>
            <a:srgbClr val="2B9C47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Retraités</a:t>
            </a:r>
            <a:endParaRPr lang="fr-FR" sz="10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177172" y="3246031"/>
            <a:ext cx="10572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Non réponse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5553142" y="2466266"/>
            <a:ext cx="1110697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  <a:miter lim="800000"/>
            <a:headEnd/>
            <a:tailEnd/>
          </a:ln>
        </p:spPr>
        <p:txBody>
          <a:bodyPr wrap="square" lIns="0" tIns="36000" rIns="0" bIns="0" anchor="ctr" anchorCtr="0">
            <a:noAutofit/>
          </a:bodyPr>
          <a:lstStyle/>
          <a:p>
            <a:pPr algn="ctr">
              <a:lnSpc>
                <a:spcPts val="7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Sans activité/ étudiants</a:t>
            </a:r>
            <a:endParaRPr lang="fr-FR" sz="10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068787" y="5613452"/>
            <a:ext cx="1872208" cy="239415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Non réponse </a:t>
            </a:r>
            <a:endParaRPr lang="fr-FR" sz="1000" b="0" dirty="0" smtClean="0"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6068787" y="5380672"/>
            <a:ext cx="1872208" cy="239415"/>
          </a:xfrm>
          <a:prstGeom prst="rect">
            <a:avLst/>
          </a:prstGeom>
          <a:solidFill>
            <a:srgbClr val="FFC00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Parent d'un enfant malade</a:t>
            </a:r>
          </a:p>
        </p:txBody>
      </p:sp>
      <p:graphicFrame>
        <p:nvGraphicFramePr>
          <p:cNvPr id="54" name="Graphique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1117"/>
              </p:ext>
            </p:extLst>
          </p:nvPr>
        </p:nvGraphicFramePr>
        <p:xfrm>
          <a:off x="5638859" y="3476865"/>
          <a:ext cx="2962646" cy="3150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6068787" y="5134097"/>
            <a:ext cx="1872208" cy="239415"/>
          </a:xfrm>
          <a:prstGeom prst="rect">
            <a:avLst/>
          </a:prstGeom>
          <a:solidFill>
            <a:srgbClr val="4472C4">
              <a:lumMod val="75000"/>
            </a:srgbClr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P</a:t>
            </a:r>
            <a:r>
              <a:rPr kumimoji="0" 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ersonne malade elle-même</a:t>
            </a:r>
            <a:endParaRPr kumimoji="0" lang="fr-FR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76536" y="601257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Enquête diffusée auprès de 1532 personnes neuromusculaires sans diagnostic précis connues des Services régionaux de l’AFM-Téléthon. </a:t>
            </a:r>
            <a:r>
              <a:rPr lang="fr-FR" sz="1600" dirty="0" err="1" smtClean="0"/>
              <a:t>Dec</a:t>
            </a:r>
            <a:r>
              <a:rPr lang="fr-FR" sz="1600" dirty="0" smtClean="0"/>
              <a:t> 2015 – </a:t>
            </a:r>
            <a:r>
              <a:rPr lang="fr-FR" sz="1600" dirty="0" err="1" smtClean="0"/>
              <a:t>Janv</a:t>
            </a:r>
            <a:r>
              <a:rPr lang="fr-FR" sz="1600" dirty="0" smtClean="0"/>
              <a:t> 2016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143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projets d’avenir fortement perturbés</a:t>
            </a:r>
          </a:p>
        </p:txBody>
      </p:sp>
      <p:sp>
        <p:nvSpPr>
          <p:cNvPr id="55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chemeClr val="tx1"/>
                </a:solidFill>
              </a:rPr>
              <a:t>Q :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Vous sentez-vous proche ou éloigné des </a:t>
            </a:r>
            <a:r>
              <a:rPr lang="fr-FR" b="1" dirty="0" smtClean="0">
                <a:solidFill>
                  <a:schemeClr val="tx1"/>
                </a:solidFill>
              </a:rPr>
              <a:t>affirmations…</a:t>
            </a:r>
          </a:p>
        </p:txBody>
      </p:sp>
      <p:graphicFrame>
        <p:nvGraphicFramePr>
          <p:cNvPr id="22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324661"/>
              </p:ext>
            </p:extLst>
          </p:nvPr>
        </p:nvGraphicFramePr>
        <p:xfrm>
          <a:off x="157072" y="2276872"/>
          <a:ext cx="4058557" cy="3657840"/>
        </p:xfrm>
        <a:graphic>
          <a:graphicData uri="http://schemas.openxmlformats.org/drawingml/2006/table">
            <a:tbl>
              <a:tblPr/>
              <a:tblGrid>
                <a:gridCol w="4058557"/>
              </a:tblGrid>
              <a:tr h="45723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Je veux savoir si mes enfants (ou les frères et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sœurs </a:t>
                      </a: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 mon enfant) risquent aussi d'être malades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5723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Mes projets personnels et familiaux sont perturbés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5723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Je me sens fatigué(e), découragé(e) par rapport à la recherche de diagnostic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3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Mes projets d'études ou professionnels sont perturbés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3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Mes projets d'avoir des enfants sont perturbés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3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Le fait de ne pas connaître le nom de ma maladie m'affecte beaucoup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3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Je me sens abandonné(e) par les professionnels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3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J'ai peur que mon diagnostic ne révèle une maladie encore plus grave que ce à quoi je suis préparé(e)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 bwMode="auto">
          <a:xfrm>
            <a:off x="128464" y="1844824"/>
            <a:ext cx="90000" cy="230400"/>
          </a:xfrm>
          <a:prstGeom prst="rect">
            <a:avLst/>
          </a:prstGeom>
          <a:solidFill>
            <a:srgbClr val="1E5E7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54064" y="1842282"/>
            <a:ext cx="90000" cy="230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763376" y="1844824"/>
            <a:ext cx="90000" cy="230400"/>
          </a:xfrm>
          <a:prstGeom prst="rect">
            <a:avLst/>
          </a:prstGeom>
          <a:solidFill>
            <a:srgbClr val="EB434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650" y="1772816"/>
            <a:ext cx="150019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Tout à </a:t>
            </a:r>
            <a:r>
              <a:rPr lang="fr-FR" sz="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</a:t>
            </a:r>
          </a:p>
          <a:p>
            <a:pPr>
              <a:defRPr/>
            </a:pPr>
            <a:r>
              <a:rPr lang="fr-FR" sz="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proche</a:t>
            </a:r>
            <a:endParaRPr lang="fr-FR" sz="9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95884" y="1842066"/>
            <a:ext cx="106450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Plutôt </a:t>
            </a:r>
            <a:endParaRPr lang="pl-PL" sz="9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174334" y="1844824"/>
            <a:ext cx="90000" cy="230400"/>
          </a:xfrm>
          <a:prstGeom prst="rect">
            <a:avLst/>
          </a:prstGeom>
          <a:solidFill>
            <a:srgbClr val="2E8EA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89156" y="1842066"/>
            <a:ext cx="106450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Plutôt</a:t>
            </a:r>
            <a:r>
              <a:rPr lang="pl-PL" sz="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</a:t>
            </a:r>
            <a:endParaRPr lang="fr-FR" sz="9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08376" y="1772816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 du tout proche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00536" y="2400942"/>
            <a:ext cx="7088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 smtClean="0">
                <a:solidFill>
                  <a:srgbClr val="1E5E70"/>
                </a:solidFill>
                <a:latin typeface="Century Gothic"/>
              </a:rPr>
              <a:t>% Oui</a:t>
            </a:r>
            <a:endParaRPr lang="fr-FR" sz="1500" dirty="0">
              <a:solidFill>
                <a:srgbClr val="1E5E70"/>
              </a:solidFill>
            </a:endParaRPr>
          </a:p>
        </p:txBody>
      </p:sp>
      <p:graphicFrame>
        <p:nvGraphicFramePr>
          <p:cNvPr id="34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10399"/>
              </p:ext>
            </p:extLst>
          </p:nvPr>
        </p:nvGraphicFramePr>
        <p:xfrm>
          <a:off x="7657403" y="2289408"/>
          <a:ext cx="751980" cy="3657600"/>
        </p:xfrm>
        <a:graphic>
          <a:graphicData uri="http://schemas.openxmlformats.org/drawingml/2006/table">
            <a:tbl>
              <a:tblPr/>
              <a:tblGrid>
                <a:gridCol w="75198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rgbClr val="1E5E70"/>
                          </a:solidFill>
                          <a:latin typeface="Century Gothic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Graphique 47"/>
          <p:cNvGraphicFramePr/>
          <p:nvPr>
            <p:extLst>
              <p:ext uri="{D42A27DB-BD31-4B8C-83A1-F6EECF244321}">
                <p14:modId xmlns:p14="http://schemas.microsoft.com/office/powerpoint/2010/main" val="2168172128"/>
              </p:ext>
            </p:extLst>
          </p:nvPr>
        </p:nvGraphicFramePr>
        <p:xfrm>
          <a:off x="4277084" y="2276872"/>
          <a:ext cx="3618461" cy="376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Rectangle à coins arrondis 46"/>
          <p:cNvSpPr/>
          <p:nvPr/>
        </p:nvSpPr>
        <p:spPr bwMode="auto">
          <a:xfrm>
            <a:off x="128464" y="2276872"/>
            <a:ext cx="8264598" cy="228990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ts val="1200"/>
              </a:lnSpc>
            </a:pPr>
            <a:endParaRPr lang="fr-FR" sz="1400" dirty="0" smtClean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250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espoir de réponse encore présent chez 6 personnes sur 10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92189" y="1197000"/>
            <a:ext cx="7705228" cy="431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</a:rPr>
              <a:t>Q :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Aujourd'hui, dans quelle situation vous considérez-vous ?</a:t>
            </a:r>
            <a:endParaRPr lang="fr-FR" sz="1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59375"/>
              </p:ext>
            </p:extLst>
          </p:nvPr>
        </p:nvGraphicFramePr>
        <p:xfrm>
          <a:off x="571855" y="2190814"/>
          <a:ext cx="7909537" cy="3944254"/>
        </p:xfrm>
        <a:graphic>
          <a:graphicData uri="http://schemas.openxmlformats.org/drawingml/2006/table">
            <a:tbl>
              <a:tblPr/>
              <a:tblGrid>
                <a:gridCol w="4237529"/>
                <a:gridCol w="72008"/>
                <a:gridCol w="3600000"/>
              </a:tblGrid>
              <a:tr h="116617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Je n'ai pas de démarches en cours pour connaître le nom précis de la maladie, mais j'attends que les médecins qui me suivent apportent une réponse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4519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Je suis en recherche active du nom précis de la maladie (test en cours, examens, rencontres avec des médecins, etc.)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94519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Je ne cherche plus à connaître le nom précis de la maladie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4519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Autre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94519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buClr>
                          <a:srgbClr val="000000"/>
                        </a:buClr>
                      </a:pPr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Non réponse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Graphique 11"/>
          <p:cNvGraphicFramePr/>
          <p:nvPr>
            <p:extLst>
              <p:ext uri="{D42A27DB-BD31-4B8C-83A1-F6EECF244321}">
                <p14:modId xmlns:p14="http://schemas.microsoft.com/office/powerpoint/2010/main" val="555565042"/>
              </p:ext>
            </p:extLst>
          </p:nvPr>
        </p:nvGraphicFramePr>
        <p:xfrm>
          <a:off x="5007427" y="2348880"/>
          <a:ext cx="2856413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16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20552" y="836712"/>
            <a:ext cx="8425307" cy="5040560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Wingdings"/>
              <a:buChar char="à"/>
            </a:pPr>
            <a:r>
              <a:rPr lang="fr-FR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Un parcours </a:t>
            </a:r>
            <a:r>
              <a:rPr lang="fr-F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difficile avant l’annonce </a:t>
            </a:r>
            <a:r>
              <a:rPr lang="fr-FR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de la maladie neuromusculaire</a:t>
            </a:r>
          </a:p>
          <a:p>
            <a:pPr lvl="0"/>
            <a:endParaRPr lang="fr-FR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lvl="0" indent="-342900">
              <a:buFont typeface="Wingdings"/>
              <a:buChar char="à"/>
            </a:pPr>
            <a:r>
              <a:rPr lang="fr-FR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Une absence de diagnostique, </a:t>
            </a:r>
            <a:r>
              <a:rPr lang="fr-F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source d’inconnu qui bouleverse les projets de vie</a:t>
            </a:r>
          </a:p>
          <a:p>
            <a:pPr lvl="0"/>
            <a:endParaRPr lang="fr-FR" sz="24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lvl="0" indent="-342900">
              <a:buFont typeface="Wingdings"/>
              <a:buChar char="à"/>
            </a:pPr>
            <a:r>
              <a:rPr lang="fr-FR" sz="2400" b="1" dirty="0" smtClean="0">
                <a:solidFill>
                  <a:prstClr val="black"/>
                </a:solidFill>
              </a:rPr>
              <a:t>Des sentiments </a:t>
            </a:r>
            <a:r>
              <a:rPr lang="fr-FR" sz="2400" b="1" dirty="0" smtClean="0">
                <a:solidFill>
                  <a:srgbClr val="FF0000"/>
                </a:solidFill>
              </a:rPr>
              <a:t>comparables aux autres malades neuromusculaires </a:t>
            </a:r>
            <a:r>
              <a:rPr lang="fr-FR" sz="2400" b="1" dirty="0" smtClean="0">
                <a:solidFill>
                  <a:prstClr val="black"/>
                </a:solidFill>
              </a:rPr>
              <a:t>mais moins de confiance dans la recherche et plus d’isolement et de sentiment d’injustice</a:t>
            </a:r>
          </a:p>
          <a:p>
            <a:pPr marL="342900" lvl="0" indent="-342900">
              <a:buFont typeface="Wingdings"/>
              <a:buChar char="à"/>
            </a:pPr>
            <a:endParaRPr lang="fr-FR" sz="2400" b="1" dirty="0">
              <a:solidFill>
                <a:prstClr val="black"/>
              </a:solidFill>
            </a:endParaRPr>
          </a:p>
          <a:p>
            <a:pPr marL="342900" lvl="0" indent="-342900">
              <a:buFont typeface="Wingdings"/>
              <a:buChar char="à"/>
            </a:pPr>
            <a:r>
              <a:rPr lang="fr-FR" sz="2400" b="1" dirty="0" smtClean="0">
                <a:solidFill>
                  <a:schemeClr val="tx1"/>
                </a:solidFill>
              </a:rPr>
              <a:t>Mais, </a:t>
            </a:r>
            <a:r>
              <a:rPr lang="fr-FR" sz="2400" b="1" dirty="0" smtClean="0">
                <a:solidFill>
                  <a:srgbClr val="FF0000"/>
                </a:solidFill>
              </a:rPr>
              <a:t>encore de l’espoir </a:t>
            </a:r>
            <a:r>
              <a:rPr lang="fr-FR" sz="2400" b="1" dirty="0" smtClean="0">
                <a:solidFill>
                  <a:schemeClr val="tx1"/>
                </a:solidFill>
              </a:rPr>
              <a:t>de trouver le diagnostique dans 6 cas sur 10</a:t>
            </a:r>
          </a:p>
          <a:p>
            <a:pPr marL="342900" lvl="0" indent="-342900">
              <a:buFont typeface="Wingdings"/>
              <a:buChar char="à"/>
            </a:pPr>
            <a:endParaRPr lang="fr-FR" sz="2400" b="1" dirty="0" smtClean="0">
              <a:solidFill>
                <a:schemeClr val="tx1"/>
              </a:solidFill>
            </a:endParaRPr>
          </a:p>
          <a:p>
            <a:pPr marL="342900" lvl="0" indent="-342900">
              <a:buFont typeface="Wingdings"/>
              <a:buChar char="à"/>
            </a:pPr>
            <a:r>
              <a:rPr lang="fr-FR" sz="2400" b="1" dirty="0" smtClean="0">
                <a:solidFill>
                  <a:schemeClr val="tx1"/>
                </a:solidFill>
              </a:rPr>
              <a:t>Seule </a:t>
            </a:r>
            <a:r>
              <a:rPr lang="fr-FR" sz="2400" b="1" dirty="0" smtClean="0">
                <a:solidFill>
                  <a:srgbClr val="FF0000"/>
                </a:solidFill>
              </a:rPr>
              <a:t>une minorité </a:t>
            </a:r>
            <a:r>
              <a:rPr lang="fr-FR" sz="2400" b="1" dirty="0" smtClean="0">
                <a:solidFill>
                  <a:schemeClr val="tx1"/>
                </a:solidFill>
              </a:rPr>
              <a:t>a vraiment baissé les bras</a:t>
            </a:r>
            <a:endParaRPr lang="fr-FR" sz="2400" b="1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fr-FR" sz="2000" b="1" dirty="0" smtClean="0">
              <a:solidFill>
                <a:prstClr val="black"/>
              </a:solidFill>
            </a:endParaRPr>
          </a:p>
          <a:p>
            <a:pPr lvl="1" indent="0">
              <a:buNone/>
            </a:pPr>
            <a:endParaRPr lang="fr-FR" sz="2000" b="1" dirty="0">
              <a:solidFill>
                <a:prstClr val="black"/>
              </a:solidFill>
            </a:endParaRP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92" y="5661248"/>
            <a:ext cx="1195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</a:t>
            </a:r>
            <a:r>
              <a:rPr lang="fr-FR" dirty="0" smtClean="0"/>
              <a:t>ne confiance prudente à l’égard des professionnels de santé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</a:rPr>
              <a:t>Q :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Quel est votre degré de confiance </a:t>
            </a:r>
            <a:r>
              <a:rPr lang="fr-FR" sz="1400" b="1" dirty="0" smtClean="0">
                <a:solidFill>
                  <a:schemeClr val="tx1"/>
                </a:solidFill>
              </a:rPr>
              <a:t>sur…</a:t>
            </a:r>
          </a:p>
        </p:txBody>
      </p:sp>
      <p:graphicFrame>
        <p:nvGraphicFramePr>
          <p:cNvPr id="68" name="Tableau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07777"/>
              </p:ext>
            </p:extLst>
          </p:nvPr>
        </p:nvGraphicFramePr>
        <p:xfrm>
          <a:off x="236580" y="2203577"/>
          <a:ext cx="1693845" cy="3438222"/>
        </p:xfrm>
        <a:graphic>
          <a:graphicData uri="http://schemas.openxmlformats.org/drawingml/2006/table">
            <a:tbl>
              <a:tblPr/>
              <a:tblGrid>
                <a:gridCol w="1693845"/>
              </a:tblGrid>
              <a:tr h="573037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Tout à fait confiance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037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Plutôt confiance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037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Plutôt pas confiance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037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Pas du tout confiance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037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Non concerné, (pas de suivi)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037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Ne se prononce pas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Object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238184"/>
              </p:ext>
            </p:extLst>
          </p:nvPr>
        </p:nvGraphicFramePr>
        <p:xfrm>
          <a:off x="1879955" y="2132856"/>
          <a:ext cx="2613659" cy="351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0" name="Object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033227"/>
              </p:ext>
            </p:extLst>
          </p:nvPr>
        </p:nvGraphicFramePr>
        <p:xfrm>
          <a:off x="4646782" y="2132856"/>
          <a:ext cx="2613659" cy="351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1" name="Object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778515"/>
              </p:ext>
            </p:extLst>
          </p:nvPr>
        </p:nvGraphicFramePr>
        <p:xfrm>
          <a:off x="7231150" y="2132856"/>
          <a:ext cx="2613659" cy="351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2" name="Groupe 71"/>
          <p:cNvGrpSpPr/>
          <p:nvPr/>
        </p:nvGrpSpPr>
        <p:grpSpPr>
          <a:xfrm>
            <a:off x="3172186" y="2204864"/>
            <a:ext cx="649609" cy="1080000"/>
            <a:chOff x="3172185" y="2646568"/>
            <a:chExt cx="649609" cy="1080000"/>
          </a:xfrm>
        </p:grpSpPr>
        <p:cxnSp>
          <p:nvCxnSpPr>
            <p:cNvPr id="73" name="Connecteur droit 72"/>
            <p:cNvCxnSpPr/>
            <p:nvPr/>
          </p:nvCxnSpPr>
          <p:spPr>
            <a:xfrm>
              <a:off x="3460185" y="2646568"/>
              <a:ext cx="0" cy="108000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lipse 73"/>
            <p:cNvSpPr/>
            <p:nvPr/>
          </p:nvSpPr>
          <p:spPr>
            <a:xfrm>
              <a:off x="3172185" y="2924944"/>
              <a:ext cx="576000" cy="576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173860" y="3012889"/>
              <a:ext cx="6479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prstClr val="white"/>
                  </a:solidFill>
                  <a:latin typeface="Century Gothic" pitchFamily="34" charset="0"/>
                </a:rPr>
                <a:t>61</a:t>
              </a:r>
              <a:r>
                <a:rPr lang="fr-FR" sz="1400" dirty="0" smtClean="0">
                  <a:solidFill>
                    <a:prstClr val="white"/>
                  </a:solidFill>
                  <a:latin typeface="Century Gothic" pitchFamily="34" charset="0"/>
                </a:rPr>
                <a:t>%</a:t>
              </a:r>
              <a:endParaRPr lang="fr-FR" sz="1400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3172186" y="3395280"/>
            <a:ext cx="649609" cy="1080000"/>
            <a:chOff x="3172185" y="2646568"/>
            <a:chExt cx="649609" cy="1080000"/>
          </a:xfrm>
        </p:grpSpPr>
        <p:cxnSp>
          <p:nvCxnSpPr>
            <p:cNvPr id="77" name="Connecteur droit 76"/>
            <p:cNvCxnSpPr/>
            <p:nvPr/>
          </p:nvCxnSpPr>
          <p:spPr>
            <a:xfrm>
              <a:off x="3460185" y="2646568"/>
              <a:ext cx="0" cy="1080000"/>
            </a:xfrm>
            <a:prstGeom prst="line">
              <a:avLst/>
            </a:prstGeom>
            <a:ln w="19050">
              <a:solidFill>
                <a:srgbClr val="D8161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lipse 77"/>
            <p:cNvSpPr/>
            <p:nvPr/>
          </p:nvSpPr>
          <p:spPr>
            <a:xfrm>
              <a:off x="3172185" y="2924944"/>
              <a:ext cx="576000" cy="576000"/>
            </a:xfrm>
            <a:prstGeom prst="ellipse">
              <a:avLst/>
            </a:prstGeom>
            <a:solidFill>
              <a:srgbClr val="EB434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73860" y="3012889"/>
              <a:ext cx="6479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prstClr val="white"/>
                  </a:solidFill>
                  <a:latin typeface="Century Gothic" pitchFamily="34" charset="0"/>
                </a:rPr>
                <a:t>21</a:t>
              </a:r>
              <a:r>
                <a:rPr lang="fr-FR" sz="1400" dirty="0" smtClean="0">
                  <a:solidFill>
                    <a:prstClr val="white"/>
                  </a:solidFill>
                  <a:latin typeface="Century Gothic" pitchFamily="34" charset="0"/>
                </a:rPr>
                <a:t>%</a:t>
              </a:r>
              <a:endParaRPr lang="fr-FR" sz="1400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5965759" y="2204864"/>
            <a:ext cx="649609" cy="1080000"/>
            <a:chOff x="3172185" y="2646568"/>
            <a:chExt cx="649609" cy="1080000"/>
          </a:xfrm>
        </p:grpSpPr>
        <p:cxnSp>
          <p:nvCxnSpPr>
            <p:cNvPr id="81" name="Connecteur droit 80"/>
            <p:cNvCxnSpPr/>
            <p:nvPr/>
          </p:nvCxnSpPr>
          <p:spPr>
            <a:xfrm>
              <a:off x="3460185" y="2646568"/>
              <a:ext cx="0" cy="108000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lipse 81"/>
            <p:cNvSpPr/>
            <p:nvPr/>
          </p:nvSpPr>
          <p:spPr>
            <a:xfrm>
              <a:off x="3172185" y="2924944"/>
              <a:ext cx="576000" cy="576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73860" y="3012889"/>
              <a:ext cx="6479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prstClr val="white"/>
                  </a:solidFill>
                  <a:latin typeface="Century Gothic" pitchFamily="34" charset="0"/>
                </a:rPr>
                <a:t>67</a:t>
              </a:r>
              <a:r>
                <a:rPr lang="fr-FR" sz="1400" dirty="0" smtClean="0">
                  <a:solidFill>
                    <a:prstClr val="white"/>
                  </a:solidFill>
                  <a:latin typeface="Century Gothic" pitchFamily="34" charset="0"/>
                </a:rPr>
                <a:t>%</a:t>
              </a:r>
              <a:endParaRPr lang="fr-FR" sz="1400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5961113" y="3395280"/>
            <a:ext cx="647934" cy="1080000"/>
            <a:chOff x="3167539" y="2646568"/>
            <a:chExt cx="647934" cy="1080000"/>
          </a:xfrm>
        </p:grpSpPr>
        <p:cxnSp>
          <p:nvCxnSpPr>
            <p:cNvPr id="85" name="Connecteur droit 84"/>
            <p:cNvCxnSpPr/>
            <p:nvPr/>
          </p:nvCxnSpPr>
          <p:spPr>
            <a:xfrm>
              <a:off x="3460185" y="2646568"/>
              <a:ext cx="0" cy="1080000"/>
            </a:xfrm>
            <a:prstGeom prst="line">
              <a:avLst/>
            </a:prstGeom>
            <a:ln w="19050">
              <a:solidFill>
                <a:srgbClr val="D8161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lipse 85"/>
            <p:cNvSpPr/>
            <p:nvPr/>
          </p:nvSpPr>
          <p:spPr>
            <a:xfrm>
              <a:off x="3172185" y="2924944"/>
              <a:ext cx="576000" cy="576000"/>
            </a:xfrm>
            <a:prstGeom prst="ellipse">
              <a:avLst/>
            </a:prstGeom>
            <a:solidFill>
              <a:srgbClr val="EB434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167539" y="3012889"/>
              <a:ext cx="6479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prstClr val="white"/>
                  </a:solidFill>
                  <a:latin typeface="Century Gothic" pitchFamily="34" charset="0"/>
                </a:rPr>
                <a:t>17</a:t>
              </a:r>
              <a:r>
                <a:rPr lang="fr-FR" sz="1400" dirty="0" smtClean="0">
                  <a:solidFill>
                    <a:prstClr val="white"/>
                  </a:solidFill>
                  <a:latin typeface="Century Gothic" pitchFamily="34" charset="0"/>
                </a:rPr>
                <a:t>%</a:t>
              </a:r>
              <a:endParaRPr lang="fr-FR" sz="1400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8408823" y="2204864"/>
            <a:ext cx="649609" cy="1080000"/>
            <a:chOff x="3172185" y="2646568"/>
            <a:chExt cx="649609" cy="1080000"/>
          </a:xfrm>
        </p:grpSpPr>
        <p:cxnSp>
          <p:nvCxnSpPr>
            <p:cNvPr id="89" name="Connecteur droit 88"/>
            <p:cNvCxnSpPr/>
            <p:nvPr/>
          </p:nvCxnSpPr>
          <p:spPr>
            <a:xfrm>
              <a:off x="3460185" y="2646568"/>
              <a:ext cx="0" cy="108000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Ellipse 89"/>
            <p:cNvSpPr/>
            <p:nvPr/>
          </p:nvSpPr>
          <p:spPr>
            <a:xfrm>
              <a:off x="3172185" y="2924944"/>
              <a:ext cx="576000" cy="576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173860" y="3012889"/>
              <a:ext cx="6479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prstClr val="white"/>
                  </a:solidFill>
                  <a:latin typeface="Century Gothic" pitchFamily="34" charset="0"/>
                </a:rPr>
                <a:t>61</a:t>
              </a:r>
              <a:r>
                <a:rPr lang="fr-FR" sz="1400" dirty="0" smtClean="0">
                  <a:solidFill>
                    <a:prstClr val="white"/>
                  </a:solidFill>
                  <a:latin typeface="Century Gothic" pitchFamily="34" charset="0"/>
                </a:rPr>
                <a:t>%</a:t>
              </a:r>
              <a:endParaRPr lang="fr-FR" sz="1400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8408823" y="3395280"/>
            <a:ext cx="649609" cy="1080000"/>
            <a:chOff x="3172185" y="2646568"/>
            <a:chExt cx="649609" cy="1080000"/>
          </a:xfrm>
        </p:grpSpPr>
        <p:cxnSp>
          <p:nvCxnSpPr>
            <p:cNvPr id="93" name="Connecteur droit 92"/>
            <p:cNvCxnSpPr/>
            <p:nvPr/>
          </p:nvCxnSpPr>
          <p:spPr>
            <a:xfrm>
              <a:off x="3460185" y="2646568"/>
              <a:ext cx="0" cy="1080000"/>
            </a:xfrm>
            <a:prstGeom prst="line">
              <a:avLst/>
            </a:prstGeom>
            <a:ln w="19050">
              <a:solidFill>
                <a:srgbClr val="D8161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Ellipse 93"/>
            <p:cNvSpPr/>
            <p:nvPr/>
          </p:nvSpPr>
          <p:spPr>
            <a:xfrm>
              <a:off x="3172185" y="2924944"/>
              <a:ext cx="576000" cy="576000"/>
            </a:xfrm>
            <a:prstGeom prst="ellipse">
              <a:avLst/>
            </a:prstGeom>
            <a:solidFill>
              <a:srgbClr val="EB434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73860" y="3012889"/>
              <a:ext cx="6479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prstClr val="white"/>
                  </a:solidFill>
                  <a:latin typeface="Century Gothic" pitchFamily="34" charset="0"/>
                </a:rPr>
                <a:t>13</a:t>
              </a:r>
              <a:r>
                <a:rPr lang="fr-FR" sz="1400" dirty="0" smtClean="0">
                  <a:solidFill>
                    <a:prstClr val="white"/>
                  </a:solidFill>
                  <a:latin typeface="Century Gothic" pitchFamily="34" charset="0"/>
                </a:rPr>
                <a:t>%</a:t>
              </a:r>
              <a:endParaRPr lang="fr-FR" sz="1400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1835734" y="1484784"/>
            <a:ext cx="203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latin typeface="Century Gothic"/>
              </a:rPr>
              <a:t>Les médecins qui suivent votre recherche de diagnostic</a:t>
            </a:r>
            <a:endParaRPr lang="en-US" sz="1200" b="1" dirty="0" smtClean="0">
              <a:latin typeface="Century Gothic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355715" y="1412776"/>
            <a:ext cx="2397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latin typeface="Century Gothic"/>
              </a:rPr>
              <a:t>Les médecins qui assurent votre suivi médical pour la prise en compte des symptômes de votre maladie</a:t>
            </a:r>
            <a:endParaRPr lang="en-US" sz="1200" b="1" dirty="0" smtClean="0">
              <a:latin typeface="Century Gothic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236334" y="1484784"/>
            <a:ext cx="2181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latin typeface="Century Gothic"/>
              </a:rPr>
              <a:t>Les paramédicaux qui interviennent directement auprès de vous</a:t>
            </a:r>
            <a:endParaRPr lang="en-US" sz="1200" b="1" dirty="0" smtClean="0">
              <a:latin typeface="Century Gothic"/>
            </a:endParaRPr>
          </a:p>
        </p:txBody>
      </p:sp>
      <p:sp>
        <p:nvSpPr>
          <p:cNvPr id="125" name="Text Box 15"/>
          <p:cNvSpPr txBox="1">
            <a:spLocks noChangeArrowheads="1"/>
          </p:cNvSpPr>
          <p:nvPr/>
        </p:nvSpPr>
        <p:spPr bwMode="auto">
          <a:xfrm>
            <a:off x="596423" y="5661250"/>
            <a:ext cx="1332000" cy="23941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r">
              <a:lnSpc>
                <a:spcPts val="1300"/>
              </a:lnSpc>
              <a:buClr>
                <a:srgbClr val="000000"/>
              </a:buClr>
            </a:pPr>
            <a:r>
              <a:rPr lang="fr-FR" sz="1200" b="1" dirty="0"/>
              <a:t>Non réponse </a:t>
            </a:r>
          </a:p>
        </p:txBody>
      </p:sp>
      <p:sp>
        <p:nvSpPr>
          <p:cNvPr id="126" name="Text Box 15"/>
          <p:cNvSpPr txBox="1">
            <a:spLocks noChangeArrowheads="1"/>
          </p:cNvSpPr>
          <p:nvPr/>
        </p:nvSpPr>
        <p:spPr bwMode="auto">
          <a:xfrm>
            <a:off x="1995516" y="5661250"/>
            <a:ext cx="1332000" cy="23941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>
              <a:lnSpc>
                <a:spcPts val="1300"/>
              </a:lnSpc>
              <a:buClr>
                <a:srgbClr val="000000"/>
              </a:buClr>
            </a:pPr>
            <a:r>
              <a:rPr lang="fr-FR" sz="1100" dirty="0" smtClean="0">
                <a:solidFill>
                  <a:srgbClr val="000000"/>
                </a:solidFill>
              </a:rPr>
              <a:t>7%</a:t>
            </a:r>
            <a:endParaRPr lang="fr-FR" sz="1100" dirty="0">
              <a:solidFill>
                <a:srgbClr val="000000"/>
              </a:solidFill>
            </a:endParaRPr>
          </a:p>
        </p:txBody>
      </p:sp>
      <p:sp>
        <p:nvSpPr>
          <p:cNvPr id="127" name="Text Box 15"/>
          <p:cNvSpPr txBox="1">
            <a:spLocks noChangeArrowheads="1"/>
          </p:cNvSpPr>
          <p:nvPr/>
        </p:nvSpPr>
        <p:spPr bwMode="auto">
          <a:xfrm>
            <a:off x="4715502" y="5661249"/>
            <a:ext cx="1332000" cy="23941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>
              <a:lnSpc>
                <a:spcPts val="1300"/>
              </a:lnSpc>
              <a:buClr>
                <a:srgbClr val="000000"/>
              </a:buClr>
            </a:pPr>
            <a:r>
              <a:rPr lang="fr-FR" sz="1100" dirty="0" smtClean="0">
                <a:solidFill>
                  <a:srgbClr val="000000"/>
                </a:solidFill>
              </a:rPr>
              <a:t>8%</a:t>
            </a:r>
            <a:endParaRPr lang="fr-FR" sz="1100" dirty="0">
              <a:solidFill>
                <a:srgbClr val="000000"/>
              </a:solidFill>
            </a:endParaRPr>
          </a:p>
        </p:txBody>
      </p:sp>
      <p:sp>
        <p:nvSpPr>
          <p:cNvPr id="128" name="Text Box 15"/>
          <p:cNvSpPr txBox="1">
            <a:spLocks noChangeArrowheads="1"/>
          </p:cNvSpPr>
          <p:nvPr/>
        </p:nvSpPr>
        <p:spPr bwMode="auto">
          <a:xfrm>
            <a:off x="7356793" y="5661248"/>
            <a:ext cx="1332000" cy="23941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>
              <a:lnSpc>
                <a:spcPts val="1300"/>
              </a:lnSpc>
              <a:buClr>
                <a:srgbClr val="000000"/>
              </a:buClr>
            </a:pPr>
            <a:r>
              <a:rPr lang="fr-FR" sz="1100" dirty="0" smtClean="0">
                <a:solidFill>
                  <a:srgbClr val="000000"/>
                </a:solidFill>
              </a:rPr>
              <a:t>10%</a:t>
            </a:r>
            <a:endParaRPr lang="fr-FR" sz="1100" dirty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2479" y="6093296"/>
            <a:ext cx="9001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Une forte confiance chez les parents                     </a:t>
            </a:r>
            <a:r>
              <a:rPr lang="fr-FR" sz="1400" dirty="0" smtClean="0"/>
              <a:t>70 %                                                           88%                                                      80%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9341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48544" y="702054"/>
            <a:ext cx="8543925" cy="566706"/>
          </a:xfrm>
        </p:spPr>
        <p:txBody>
          <a:bodyPr>
            <a:normAutofit fontScale="90000"/>
          </a:bodyPr>
          <a:lstStyle/>
          <a:p>
            <a:r>
              <a:rPr lang="fr-FR" dirty="0"/>
              <a:t>M</a:t>
            </a:r>
            <a:r>
              <a:rPr lang="fr-FR" dirty="0" smtClean="0"/>
              <a:t>oins des 2/3 des malades sont suivis </a:t>
            </a:r>
            <a:br>
              <a:rPr lang="fr-FR" dirty="0" smtClean="0"/>
            </a:br>
            <a:r>
              <a:rPr lang="fr-FR" dirty="0" smtClean="0"/>
              <a:t>en consultation pluridisciplinaire</a:t>
            </a:r>
            <a:endParaRPr lang="fr-FR" dirty="0"/>
          </a:p>
        </p:txBody>
      </p:sp>
      <p:sp>
        <p:nvSpPr>
          <p:cNvPr id="8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92189" y="1629048"/>
            <a:ext cx="7705228" cy="43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</a:rPr>
              <a:t>Q :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Etes-vous suivi(e) par une consultation pluridisciplinaire au sein d'un centre de référence ou un centre de compétences spécialisé dans les maladies neuromusculaires ?</a:t>
            </a:r>
            <a:endParaRPr lang="fr-FR" sz="1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87" name="Graphique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178108"/>
              </p:ext>
            </p:extLst>
          </p:nvPr>
        </p:nvGraphicFramePr>
        <p:xfrm>
          <a:off x="2936776" y="2204864"/>
          <a:ext cx="3893248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424608" y="3110419"/>
            <a:ext cx="1332000" cy="239415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Oui</a:t>
            </a:r>
            <a:endParaRPr lang="fr-FR" sz="10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424608" y="3390815"/>
            <a:ext cx="1332000" cy="239415"/>
          </a:xfrm>
          <a:prstGeom prst="rect">
            <a:avLst/>
          </a:prstGeom>
          <a:solidFill>
            <a:srgbClr val="FFC00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Non</a:t>
            </a:r>
            <a:endParaRPr lang="fr-FR" sz="1000" b="0" dirty="0" smtClean="0"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424608" y="3677849"/>
            <a:ext cx="1332000" cy="239415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Ne sait pas</a:t>
            </a:r>
            <a:endParaRPr lang="fr-FR" sz="1000" b="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424608" y="3964882"/>
            <a:ext cx="1332000" cy="239415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Non réponse </a:t>
            </a:r>
            <a:endParaRPr lang="fr-FR" sz="1000" b="0" dirty="0" smtClean="0"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22692" y="2754794"/>
            <a:ext cx="17187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Enfants : 67 %</a:t>
            </a:r>
          </a:p>
          <a:p>
            <a:r>
              <a:rPr lang="fr-FR" dirty="0" smtClean="0"/>
              <a:t>18-34 ans : 55 %</a:t>
            </a:r>
          </a:p>
          <a:p>
            <a:r>
              <a:rPr lang="fr-FR" dirty="0" smtClean="0"/>
              <a:t>35-49 ans : 74 %</a:t>
            </a:r>
          </a:p>
          <a:p>
            <a:r>
              <a:rPr lang="fr-FR" dirty="0" smtClean="0"/>
              <a:t>50-64 ans : 61 %</a:t>
            </a:r>
          </a:p>
          <a:p>
            <a:r>
              <a:rPr lang="fr-FR" dirty="0" smtClean="0"/>
              <a:t>&gt;65 ans : 46 %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7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12"/>
          <p:cNvGraphicFramePr>
            <a:graphicFrameLocks noGrp="1"/>
          </p:cNvGraphicFramePr>
          <p:nvPr>
            <p:extLst/>
          </p:nvPr>
        </p:nvGraphicFramePr>
        <p:xfrm>
          <a:off x="170340" y="2133633"/>
          <a:ext cx="7909537" cy="4120660"/>
        </p:xfrm>
        <a:graphic>
          <a:graphicData uri="http://schemas.openxmlformats.org/drawingml/2006/table">
            <a:tbl>
              <a:tblPr/>
              <a:tblGrid>
                <a:gridCol w="4237529"/>
                <a:gridCol w="72008"/>
                <a:gridCol w="3600000"/>
              </a:tblGrid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Le 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soutien et l'écoute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L'information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Les 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conseils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La 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compréhension de la maladie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L'accompagnement 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dans l'élaboration de vos projets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La 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mise en relation avec des professionnels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L'accompagnement 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lors d'une consultation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Les 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explications données sur les examens pratiqués et la prise en charge médicale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L'accompagnement 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sur la précision du diagnostic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La 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mise en relation avec d'autres familles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aphique 11"/>
          <p:cNvGraphicFramePr/>
          <p:nvPr>
            <p:extLst>
              <p:ext uri="{D42A27DB-BD31-4B8C-83A1-F6EECF244321}">
                <p14:modId xmlns:p14="http://schemas.microsoft.com/office/powerpoint/2010/main" val="590077200"/>
              </p:ext>
            </p:extLst>
          </p:nvPr>
        </p:nvGraphicFramePr>
        <p:xfrm>
          <a:off x="4520952" y="2077833"/>
          <a:ext cx="2856413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re 2"/>
          <p:cNvSpPr txBox="1">
            <a:spLocks/>
          </p:cNvSpPr>
          <p:nvPr/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 bon niveau de satisfaction </a:t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 l’accompagnement des RPS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:</a:t>
            </a:r>
            <a:r>
              <a:rPr kumimoji="0" lang="pl-PL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sz="1300" dirty="0">
                <a:solidFill>
                  <a:srgbClr val="13AFB7"/>
                </a:solidFill>
                <a:latin typeface="Calibri"/>
              </a:rPr>
              <a:t>Q</a:t>
            </a:r>
            <a:r>
              <a:rPr kumimoji="0" lang="fr-FR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uelle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note de satisfaction de 1 à 10 donneriez-vous à l'accompagnement que le RPS vous apporte…</a:t>
            </a:r>
          </a:p>
        </p:txBody>
      </p:sp>
      <p:grpSp>
        <p:nvGrpSpPr>
          <p:cNvPr id="9" name="Groupe 109"/>
          <p:cNvGrpSpPr>
            <a:grpSpLocks noChangeAspect="1"/>
          </p:cNvGrpSpPr>
          <p:nvPr/>
        </p:nvGrpSpPr>
        <p:grpSpPr>
          <a:xfrm>
            <a:off x="4359988" y="1299103"/>
            <a:ext cx="1718869" cy="779346"/>
            <a:chOff x="1873183" y="2319187"/>
            <a:chExt cx="2124430" cy="963229"/>
          </a:xfrm>
          <a:solidFill>
            <a:srgbClr val="565555"/>
          </a:solidFill>
        </p:grpSpPr>
        <p:grpSp>
          <p:nvGrpSpPr>
            <p:cNvPr id="10" name="Groupe 73"/>
            <p:cNvGrpSpPr/>
            <p:nvPr/>
          </p:nvGrpSpPr>
          <p:grpSpPr>
            <a:xfrm>
              <a:off x="1873183" y="2994384"/>
              <a:ext cx="324000" cy="288032"/>
              <a:chOff x="1454954" y="951570"/>
              <a:chExt cx="324000" cy="288032"/>
            </a:xfrm>
            <a:grpFill/>
          </p:grpSpPr>
          <p:grpSp>
            <p:nvGrpSpPr>
              <p:cNvPr id="17" name="Groupe 63"/>
              <p:cNvGrpSpPr/>
              <p:nvPr/>
            </p:nvGrpSpPr>
            <p:grpSpPr>
              <a:xfrm>
                <a:off x="1454954" y="951570"/>
                <a:ext cx="324000" cy="288032"/>
                <a:chOff x="1418914" y="951570"/>
                <a:chExt cx="324000" cy="288032"/>
              </a:xfrm>
              <a:grpFill/>
            </p:grpSpPr>
            <p:sp>
              <p:nvSpPr>
                <p:cNvPr id="19" name="Triangle rectangle 105"/>
                <p:cNvSpPr/>
                <p:nvPr/>
              </p:nvSpPr>
              <p:spPr>
                <a:xfrm flipH="1">
                  <a:off x="1418914" y="951586"/>
                  <a:ext cx="324000" cy="288000"/>
                </a:xfrm>
                <a:prstGeom prst="rt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riangle rectangle 106"/>
                <p:cNvSpPr/>
                <p:nvPr/>
              </p:nvSpPr>
              <p:spPr>
                <a:xfrm flipH="1" flipV="1">
                  <a:off x="1418914" y="951570"/>
                  <a:ext cx="324000" cy="288032"/>
                </a:xfrm>
                <a:prstGeom prst="rt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" name="Triangle rectangle 104"/>
              <p:cNvSpPr/>
              <p:nvPr/>
            </p:nvSpPr>
            <p:spPr>
              <a:xfrm flipH="1" flipV="1">
                <a:off x="1668846" y="1131590"/>
                <a:ext cx="110108" cy="108000"/>
              </a:xfrm>
              <a:prstGeom prst="rt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 flipH="1">
              <a:off x="3673613" y="2994384"/>
              <a:ext cx="324000" cy="288032"/>
              <a:chOff x="1079648" y="951570"/>
              <a:chExt cx="324000" cy="288032"/>
            </a:xfrm>
            <a:grpFill/>
          </p:grpSpPr>
          <p:grpSp>
            <p:nvGrpSpPr>
              <p:cNvPr id="13" name="Groupe 63"/>
              <p:cNvGrpSpPr/>
              <p:nvPr/>
            </p:nvGrpSpPr>
            <p:grpSpPr>
              <a:xfrm>
                <a:off x="1079648" y="951570"/>
                <a:ext cx="324000" cy="288032"/>
                <a:chOff x="1043608" y="951570"/>
                <a:chExt cx="324000" cy="288032"/>
              </a:xfrm>
              <a:grpFill/>
            </p:grpSpPr>
            <p:sp>
              <p:nvSpPr>
                <p:cNvPr id="15" name="Triangle rectangle 101"/>
                <p:cNvSpPr/>
                <p:nvPr/>
              </p:nvSpPr>
              <p:spPr>
                <a:xfrm flipH="1">
                  <a:off x="1043608" y="951586"/>
                  <a:ext cx="324000" cy="288000"/>
                </a:xfrm>
                <a:prstGeom prst="rt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riangle rectangle 102"/>
                <p:cNvSpPr/>
                <p:nvPr/>
              </p:nvSpPr>
              <p:spPr>
                <a:xfrm flipH="1" flipV="1">
                  <a:off x="1043608" y="951570"/>
                  <a:ext cx="324000" cy="288032"/>
                </a:xfrm>
                <a:prstGeom prst="rt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riangle rectangle 99"/>
              <p:cNvSpPr/>
              <p:nvPr/>
            </p:nvSpPr>
            <p:spPr>
              <a:xfrm flipH="1" flipV="1">
                <a:off x="1293540" y="1131590"/>
                <a:ext cx="110108" cy="108000"/>
              </a:xfrm>
              <a:prstGeom prst="rt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 à coins arrondis 96"/>
            <p:cNvSpPr/>
            <p:nvPr/>
          </p:nvSpPr>
          <p:spPr bwMode="auto">
            <a:xfrm>
              <a:off x="2076496" y="2319187"/>
              <a:ext cx="1717805" cy="874908"/>
            </a:xfrm>
            <a:prstGeom prst="roundRect">
              <a:avLst>
                <a:gd name="adj" fmla="val 0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Répondants </a:t>
              </a: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accompagnés 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par un Référent </a:t>
              </a:r>
              <a:endPara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0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- 169 répondants -</a:t>
              </a:r>
              <a:endPara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21" name="Tableau 20"/>
          <p:cNvGraphicFramePr>
            <a:graphicFrameLocks noGrp="1"/>
          </p:cNvGraphicFramePr>
          <p:nvPr>
            <p:extLst/>
          </p:nvPr>
        </p:nvGraphicFramePr>
        <p:xfrm>
          <a:off x="8599860" y="2133633"/>
          <a:ext cx="1033659" cy="4120660"/>
        </p:xfrm>
        <a:graphic>
          <a:graphicData uri="http://schemas.openxmlformats.org/drawingml/2006/table">
            <a:tbl>
              <a:tblPr/>
              <a:tblGrid>
                <a:gridCol w="1033659"/>
              </a:tblGrid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fr-FR" sz="1100" b="0" i="0" u="none" strike="noStrike" noProof="0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Soutien</a:t>
                      </a:r>
                      <a:r>
                        <a:rPr lang="en-GB" sz="1100" b="1" i="0" u="none" strike="noStrike" baseline="0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 :</a:t>
                      </a:r>
                      <a:r>
                        <a:rPr lang="en-GB" sz="11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  <a:p>
                      <a:pPr algn="ctr" rtl="0" fontAlgn="ctr"/>
                      <a:r>
                        <a:rPr lang="fr-FR" sz="1100" b="0" i="0" u="none" strike="noStrike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Ecoute</a:t>
                      </a:r>
                      <a:r>
                        <a:rPr lang="fr-FR" sz="1100" b="1" i="0" u="none" strike="noStrike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r>
                        <a:rPr lang="en-GB" sz="11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70%</a:t>
                      </a:r>
                      <a:endParaRPr lang="en-GB" sz="1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65%</a:t>
                      </a:r>
                      <a:endParaRPr lang="en-GB" sz="1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68%</a:t>
                      </a:r>
                      <a:endParaRPr lang="en-GB" sz="1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48%</a:t>
                      </a:r>
                      <a:endParaRPr lang="en-GB" sz="1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57%</a:t>
                      </a:r>
                      <a:endParaRPr lang="en-GB" sz="1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43%</a:t>
                      </a:r>
                      <a:endParaRPr lang="en-GB" sz="1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n-GB" sz="1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GB" sz="1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en-GB" sz="1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412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2E75B6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n-GB" sz="1100" b="1" i="0" u="none" strike="noStrike" dirty="0">
                        <a:solidFill>
                          <a:srgbClr val="2E75B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8269029" y="1484784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Comparatif avec l’enquête de satisfaction auprès des familles</a:t>
            </a:r>
            <a:endParaRPr kumimoji="0" lang="fr-FR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5909" y="6174649"/>
            <a:ext cx="2772000" cy="54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sym typeface="Wingdings" panose="05000000000000000000" pitchFamily="2" charset="2"/>
              </a:rPr>
              <a:t>Enquête réalisée auprès de 2 999 personnes concernées par une maladie neuromusculaire et faisant partie des fichiers de contacts de l’AFM-Téléthon </a:t>
            </a:r>
          </a:p>
          <a:p>
            <a:pPr marL="0" marR="0" lvl="0" indent="0" algn="r" defTabSz="91440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sym typeface="Wingdings" panose="05000000000000000000" pitchFamily="2" charset="2"/>
              </a:rPr>
              <a:t>Réalisée entre les 18 mars et22 avril 2014</a:t>
            </a:r>
          </a:p>
          <a:p>
            <a:pPr marL="0" marR="0" lvl="0" indent="0" algn="r" defTabSz="91440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1" u="none" strike="noStrike" kern="0" cap="none" spc="0" normalizeH="0" baseline="0" noProof="0" dirty="0" smtClean="0">
              <a:ln>
                <a:noFill/>
              </a:ln>
              <a:solidFill>
                <a:srgbClr val="2E75B6"/>
              </a:solidFill>
              <a:effectLst/>
              <a:uLnTx/>
              <a:uFillTx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20552" y="15567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</a:rPr>
              <a:t>% Notes 8-10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13840" y="6218173"/>
            <a:ext cx="24361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Ecart significativement supérieur par rapport à l’enquête de satisfaction </a:t>
            </a:r>
          </a:p>
        </p:txBody>
      </p:sp>
      <p:sp>
        <p:nvSpPr>
          <p:cNvPr id="26" name="Ellipse 25"/>
          <p:cNvSpPr/>
          <p:nvPr/>
        </p:nvSpPr>
        <p:spPr bwMode="auto">
          <a:xfrm>
            <a:off x="4335135" y="6273522"/>
            <a:ext cx="378705" cy="238043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3470955"/>
            <a:ext cx="3905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llipse 27"/>
          <p:cNvSpPr/>
          <p:nvPr/>
        </p:nvSpPr>
        <p:spPr bwMode="auto">
          <a:xfrm>
            <a:off x="6061675" y="4293096"/>
            <a:ext cx="378705" cy="238043"/>
          </a:xfrm>
          <a:prstGeom prst="ellips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0581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réel souhait d’une prise en charge médicale de qualité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92189" y="980727"/>
            <a:ext cx="7705228" cy="660283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fr-FR" sz="2500" b="1" dirty="0">
                <a:solidFill>
                  <a:schemeClr val="tx1"/>
                </a:solidFill>
              </a:rPr>
              <a:t>Q</a:t>
            </a:r>
            <a:r>
              <a:rPr lang="fr-FR" sz="5800" b="1" dirty="0">
                <a:solidFill>
                  <a:schemeClr val="tx1"/>
                </a:solidFill>
              </a:rPr>
              <a:t>. </a:t>
            </a:r>
            <a:r>
              <a:rPr lang="fr-FR" sz="2500" b="1" dirty="0">
                <a:solidFill>
                  <a:schemeClr val="tx1"/>
                </a:solidFill>
              </a:rPr>
              <a:t>Pour vous, les motivations suivantes pour avoir un diagnostic sont-elles très importantes, importantes, moyennement importantes ou pas du tout importantes ?</a:t>
            </a:r>
          </a:p>
        </p:txBody>
      </p:sp>
      <p:graphicFrame>
        <p:nvGraphicFramePr>
          <p:cNvPr id="22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176770"/>
              </p:ext>
            </p:extLst>
          </p:nvPr>
        </p:nvGraphicFramePr>
        <p:xfrm>
          <a:off x="157072" y="2743198"/>
          <a:ext cx="4058557" cy="3710138"/>
        </p:xfrm>
        <a:graphic>
          <a:graphicData uri="http://schemas.openxmlformats.org/drawingml/2006/table">
            <a:tbl>
              <a:tblPr/>
              <a:tblGrid>
                <a:gridCol w="4058557"/>
              </a:tblGrid>
              <a:tr h="5221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Bénéficier </a:t>
                      </a:r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d'une bonne prise en charge médicale et de prévention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221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Mettre </a:t>
                      </a:r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fin aux interrogations et à l'inconnu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405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Connaître </a:t>
                      </a:r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les risques de transmission de la maladie dans ma famille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1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Mettre </a:t>
                      </a:r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 nom sur une maladie, pour savoir contre quoi me battre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5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Connaître </a:t>
                      </a:r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 soulagement, faire diminuer les angoisses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1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Participer </a:t>
                      </a:r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à un essai clinique, avoir accès à un médicament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5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Etre </a:t>
                      </a:r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reconnu(e) comme malade, avoir un statut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Graphique 47"/>
          <p:cNvGraphicFramePr/>
          <p:nvPr>
            <p:extLst>
              <p:ext uri="{D42A27DB-BD31-4B8C-83A1-F6EECF244321}">
                <p14:modId xmlns:p14="http://schemas.microsoft.com/office/powerpoint/2010/main" val="928628805"/>
              </p:ext>
            </p:extLst>
          </p:nvPr>
        </p:nvGraphicFramePr>
        <p:xfrm>
          <a:off x="4227915" y="2614493"/>
          <a:ext cx="3618461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ctangle 24"/>
          <p:cNvSpPr/>
          <p:nvPr/>
        </p:nvSpPr>
        <p:spPr bwMode="auto">
          <a:xfrm>
            <a:off x="128464" y="2192792"/>
            <a:ext cx="90000" cy="230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54064" y="2192792"/>
            <a:ext cx="90000" cy="230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995014" y="2192792"/>
            <a:ext cx="90000" cy="230400"/>
          </a:xfrm>
          <a:prstGeom prst="rect">
            <a:avLst/>
          </a:prstGeom>
          <a:solidFill>
            <a:srgbClr val="EB434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650" y="2192576"/>
            <a:ext cx="1500191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Très important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95884" y="2192576"/>
            <a:ext cx="106450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174334" y="2192792"/>
            <a:ext cx="90000" cy="2304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89156" y="2123326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Moyennement important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0014" y="2123326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 du tout important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17317" y="2276636"/>
            <a:ext cx="13067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 smtClean="0">
                <a:solidFill>
                  <a:srgbClr val="548235"/>
                </a:solidFill>
                <a:latin typeface="Century Gothic"/>
              </a:rPr>
              <a:t>% Important</a:t>
            </a:r>
            <a:endParaRPr lang="fr-FR" sz="1500" dirty="0">
              <a:solidFill>
                <a:srgbClr val="548235"/>
              </a:solidFill>
            </a:endParaRPr>
          </a:p>
        </p:txBody>
      </p:sp>
      <p:graphicFrame>
        <p:nvGraphicFramePr>
          <p:cNvPr id="34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330679"/>
              </p:ext>
            </p:extLst>
          </p:nvPr>
        </p:nvGraphicFramePr>
        <p:xfrm>
          <a:off x="7699937" y="2743198"/>
          <a:ext cx="751980" cy="3711603"/>
        </p:xfrm>
        <a:graphic>
          <a:graphicData uri="http://schemas.openxmlformats.org/drawingml/2006/table">
            <a:tbl>
              <a:tblPr/>
              <a:tblGrid>
                <a:gridCol w="751980"/>
              </a:tblGrid>
              <a:tr h="5302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302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02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2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02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2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02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250929" y="1727602"/>
            <a:ext cx="2744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4BACC6">
                    <a:lumMod val="75000"/>
                  </a:srgbClr>
                </a:solidFill>
              </a:rPr>
              <a:t>Priorités pour le diagnostic</a:t>
            </a:r>
            <a:endParaRPr lang="fr-FR" b="1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motivations à avoir un diagnostic…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</a:rPr>
              <a:t>Q. </a:t>
            </a:r>
            <a:r>
              <a:rPr lang="fr-FR" sz="1400" b="1" dirty="0">
                <a:solidFill>
                  <a:schemeClr val="tx1"/>
                </a:solidFill>
              </a:rPr>
              <a:t>Pour vous, les motivations suivantes pour avoir un diagnostic sont-elles très importantes, importantes, </a:t>
            </a:r>
            <a:r>
              <a:rPr lang="fr-FR" sz="1400" b="1" dirty="0" smtClean="0">
                <a:solidFill>
                  <a:schemeClr val="tx1"/>
                </a:solidFill>
              </a:rPr>
              <a:t>moyennement importantes ou pas du tout importantes ?</a:t>
            </a:r>
          </a:p>
        </p:txBody>
      </p:sp>
      <p:graphicFrame>
        <p:nvGraphicFramePr>
          <p:cNvPr id="22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379274"/>
              </p:ext>
            </p:extLst>
          </p:nvPr>
        </p:nvGraphicFramePr>
        <p:xfrm>
          <a:off x="157072" y="2726262"/>
          <a:ext cx="4058557" cy="3566123"/>
        </p:xfrm>
        <a:graphic>
          <a:graphicData uri="http://schemas.openxmlformats.org/drawingml/2006/table">
            <a:tbl>
              <a:tblPr/>
              <a:tblGrid>
                <a:gridCol w="4058557"/>
              </a:tblGrid>
              <a:tr h="70327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Pouvoir </a:t>
                      </a:r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anticiper l'avenir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7281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Mettre </a:t>
                      </a:r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 nom sur une maladie, pour pouvoir en parler à mes proches et mon entourage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27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Etre </a:t>
                      </a:r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dans l'action en tant que malade ou parent de malade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81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 </a:t>
                      </a:r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reconnaître dans une communauté de semblables pour avoir des échanges de pairs à pairs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27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Pouvoir </a:t>
                      </a:r>
                      <a:r>
                        <a:rPr lang="fr-F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 projeter dans un métier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aphique 47"/>
          <p:cNvGraphicFramePr/>
          <p:nvPr>
            <p:extLst>
              <p:ext uri="{D42A27DB-BD31-4B8C-83A1-F6EECF244321}">
                <p14:modId xmlns:p14="http://schemas.microsoft.com/office/powerpoint/2010/main" val="1781086904"/>
              </p:ext>
            </p:extLst>
          </p:nvPr>
        </p:nvGraphicFramePr>
        <p:xfrm>
          <a:off x="4227915" y="2588545"/>
          <a:ext cx="3618461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ctangle 24"/>
          <p:cNvSpPr/>
          <p:nvPr/>
        </p:nvSpPr>
        <p:spPr bwMode="auto">
          <a:xfrm>
            <a:off x="128464" y="2192792"/>
            <a:ext cx="90000" cy="230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54064" y="2192792"/>
            <a:ext cx="90000" cy="230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995014" y="2192792"/>
            <a:ext cx="90000" cy="230400"/>
          </a:xfrm>
          <a:prstGeom prst="rect">
            <a:avLst/>
          </a:prstGeom>
          <a:solidFill>
            <a:srgbClr val="EB434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650" y="2192576"/>
            <a:ext cx="1500191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Très important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95884" y="2192576"/>
            <a:ext cx="106450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174334" y="2192792"/>
            <a:ext cx="90000" cy="2304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89156" y="2123326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Moyennement important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0014" y="2123326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 du tout important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17317" y="2276636"/>
            <a:ext cx="13067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 smtClean="0">
                <a:solidFill>
                  <a:srgbClr val="F79646">
                    <a:lumMod val="75000"/>
                  </a:srgbClr>
                </a:solidFill>
                <a:latin typeface="Century Gothic"/>
              </a:rPr>
              <a:t>% Important</a:t>
            </a:r>
            <a:endParaRPr lang="fr-FR" sz="1500" dirty="0">
              <a:solidFill>
                <a:srgbClr val="F79646">
                  <a:lumMod val="75000"/>
                </a:srgbClr>
              </a:solidFill>
            </a:endParaRPr>
          </a:p>
        </p:txBody>
      </p:sp>
      <p:graphicFrame>
        <p:nvGraphicFramePr>
          <p:cNvPr id="34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7662"/>
              </p:ext>
            </p:extLst>
          </p:nvPr>
        </p:nvGraphicFramePr>
        <p:xfrm>
          <a:off x="7699937" y="2726264"/>
          <a:ext cx="751980" cy="3578560"/>
        </p:xfrm>
        <a:graphic>
          <a:graphicData uri="http://schemas.openxmlformats.org/drawingml/2006/table">
            <a:tbl>
              <a:tblPr/>
              <a:tblGrid>
                <a:gridCol w="751980"/>
              </a:tblGrid>
              <a:tr h="7157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57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57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57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57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 bwMode="auto">
          <a:xfrm>
            <a:off x="3843496" y="2192792"/>
            <a:ext cx="90000" cy="230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88495" y="2123327"/>
            <a:ext cx="10645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se prononce  pas</a:t>
            </a:r>
            <a:endParaRPr lang="fr-FR" sz="9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92561" y="286152"/>
            <a:ext cx="8543925" cy="8385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maladie neuromusculaire</a:t>
            </a:r>
            <a:br>
              <a:rPr lang="fr-FR" dirty="0" smtClean="0"/>
            </a:br>
            <a:r>
              <a:rPr lang="fr-FR" dirty="0" smtClean="0"/>
              <a:t>non étiquetée</a:t>
            </a:r>
            <a:endParaRPr lang="fr-FR" dirty="0"/>
          </a:p>
        </p:txBody>
      </p:sp>
      <p:graphicFrame>
        <p:nvGraphicFramePr>
          <p:cNvPr id="34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53935"/>
              </p:ext>
            </p:extLst>
          </p:nvPr>
        </p:nvGraphicFramePr>
        <p:xfrm>
          <a:off x="2749173" y="2564904"/>
          <a:ext cx="4618566" cy="319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  <a:gridCol w="46566"/>
                <a:gridCol w="2016000"/>
              </a:tblGrid>
              <a:tr h="313200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imes New Roman" pitchFamily="18" charset="0"/>
                          <a:cs typeface="Tahoma" pitchFamily="34" charset="0"/>
                        </a:rPr>
                        <a:t>Avec une maladie non étiquetée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imes New Roman" pitchFamily="18" charset="0"/>
                          <a:cs typeface="Tahoma" pitchFamily="34" charset="0"/>
                        </a:rPr>
                        <a:t>Sans diagnostic précis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imes New Roman" pitchFamily="18" charset="0"/>
                          <a:cs typeface="Tahoma" pitchFamily="34" charset="0"/>
                        </a:rPr>
                        <a:t>Avec un diagnostic non déterminé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imes New Roman" pitchFamily="18" charset="0"/>
                          <a:cs typeface="Tahoma" pitchFamily="34" charset="0"/>
                        </a:rPr>
                        <a:t>En errance diagnostique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imes New Roman" pitchFamily="18" charset="0"/>
                          <a:cs typeface="Tahoma" pitchFamily="34" charset="0"/>
                        </a:rPr>
                        <a:t>Sans diagnostic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imes New Roman" pitchFamily="18" charset="0"/>
                          <a:cs typeface="Tahoma" pitchFamily="34" charset="0"/>
                        </a:rPr>
                        <a:t>En incertitude diagnostique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imes New Roman" pitchFamily="18" charset="0"/>
                          <a:cs typeface="Tahoma" pitchFamily="34" charset="0"/>
                        </a:rPr>
                        <a:t>En impasse diagnostique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imes New Roman" pitchFamily="18" charset="0"/>
                          <a:cs typeface="Tahoma" pitchFamily="34" charset="0"/>
                        </a:rPr>
                        <a:t>En impossibilité de diagnostic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imes New Roman" pitchFamily="18" charset="0"/>
                          <a:cs typeface="Tahoma" pitchFamily="34" charset="0"/>
                        </a:rPr>
                        <a:t>Ne se prononce pas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buClr>
                          <a:srgbClr val="000000"/>
                        </a:buClr>
                      </a:pPr>
                      <a:r>
                        <a:rPr lang="fr-FR" sz="1200" b="1" dirty="0" smtClean="0">
                          <a:latin typeface="Century Gothic" panose="020B0502020202020204" pitchFamily="34" charset="0"/>
                          <a:ea typeface="Times New Roman" pitchFamily="18" charset="0"/>
                          <a:cs typeface="Tahoma" pitchFamily="34" charset="0"/>
                        </a:rPr>
                        <a:t>Non réponse</a:t>
                      </a:r>
                      <a:endParaRPr lang="fr-FR" sz="1200" b="1" dirty="0">
                        <a:latin typeface="Century Gothic" panose="020B0502020202020204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kern="1200" dirty="0" smtClean="0">
                        <a:solidFill>
                          <a:srgbClr val="00000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Graphique 27"/>
          <p:cNvGraphicFramePr/>
          <p:nvPr>
            <p:extLst>
              <p:ext uri="{D42A27DB-BD31-4B8C-83A1-F6EECF244321}">
                <p14:modId xmlns:p14="http://schemas.microsoft.com/office/powerpoint/2010/main" val="3765591356"/>
              </p:ext>
            </p:extLst>
          </p:nvPr>
        </p:nvGraphicFramePr>
        <p:xfrm>
          <a:off x="5313041" y="2420888"/>
          <a:ext cx="2581427" cy="343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à coins arrondis 3"/>
          <p:cNvSpPr>
            <a:spLocks noChangeAspect="1"/>
          </p:cNvSpPr>
          <p:nvPr/>
        </p:nvSpPr>
        <p:spPr bwMode="auto">
          <a:xfrm>
            <a:off x="2576737" y="2527825"/>
            <a:ext cx="4968551" cy="648072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1200"/>
              </a:lnSpc>
            </a:pPr>
            <a:endParaRPr lang="fr-FR" sz="14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7" y="1259036"/>
            <a:ext cx="52006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92560" y="1196752"/>
            <a:ext cx="7705228" cy="489654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Pouvoir enfin </a:t>
            </a:r>
            <a:r>
              <a:rPr lang="fr-FR" sz="3200" b="1" dirty="0" smtClean="0">
                <a:solidFill>
                  <a:srgbClr val="FF0000"/>
                </a:solidFill>
              </a:rPr>
              <a:t>mettre un nom sur sa maladie </a:t>
            </a:r>
            <a:r>
              <a:rPr lang="fr-FR" sz="2400" b="1" dirty="0" smtClean="0">
                <a:solidFill>
                  <a:schemeClr val="tx1"/>
                </a:solidFill>
              </a:rPr>
              <a:t>un enjeu majeur pour les malades sans diagnostique précis. Les </a:t>
            </a:r>
            <a:r>
              <a:rPr lang="fr-FR" sz="3200" b="1" dirty="0" smtClean="0">
                <a:solidFill>
                  <a:srgbClr val="FF0000"/>
                </a:solidFill>
              </a:rPr>
              <a:t>motivations sont multiples, </a:t>
            </a:r>
            <a:r>
              <a:rPr lang="fr-FR" sz="2400" b="1" dirty="0" smtClean="0">
                <a:solidFill>
                  <a:schemeClr val="tx1"/>
                </a:solidFill>
              </a:rPr>
              <a:t>profondes et simultanées. </a:t>
            </a:r>
          </a:p>
          <a:p>
            <a:r>
              <a:rPr lang="fr-FR" sz="2400" b="1" dirty="0" smtClean="0">
                <a:solidFill>
                  <a:schemeClr val="tx1"/>
                </a:solidFill>
              </a:rPr>
              <a:t>Elles sont affirmées de </a:t>
            </a:r>
            <a:r>
              <a:rPr lang="fr-FR" sz="3200" b="1" dirty="0" smtClean="0">
                <a:solidFill>
                  <a:srgbClr val="FF0000"/>
                </a:solidFill>
              </a:rPr>
              <a:t>façon forte et unanime </a:t>
            </a:r>
            <a:r>
              <a:rPr lang="fr-FR" sz="2400" b="1" dirty="0" smtClean="0">
                <a:solidFill>
                  <a:schemeClr val="tx1"/>
                </a:solidFill>
              </a:rPr>
              <a:t>par tous les malades quelque soit leur parcours d’errance.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L’attente à l’égard des professionnels </a:t>
            </a:r>
            <a:r>
              <a:rPr lang="fr-FR" sz="2400" b="1" dirty="0" smtClean="0">
                <a:solidFill>
                  <a:schemeClr val="tx1"/>
                </a:solidFill>
              </a:rPr>
              <a:t>de santé et de  la recherche est immense. </a:t>
            </a:r>
            <a:r>
              <a:rPr lang="fr-FR" sz="3200" b="1" dirty="0" smtClean="0">
                <a:solidFill>
                  <a:srgbClr val="FF0000"/>
                </a:solidFill>
              </a:rPr>
              <a:t>La confiance</a:t>
            </a:r>
            <a:r>
              <a:rPr lang="fr-FR" sz="2400" b="1" dirty="0" smtClean="0">
                <a:solidFill>
                  <a:schemeClr val="tx1"/>
                </a:solidFill>
              </a:rPr>
              <a:t>, bien que prudente est bien présente.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48545" y="692696"/>
            <a:ext cx="8543925" cy="566706"/>
          </a:xfrm>
        </p:spPr>
        <p:txBody>
          <a:bodyPr>
            <a:normAutofit/>
          </a:bodyPr>
          <a:lstStyle/>
          <a:p>
            <a:r>
              <a:rPr lang="fr-FR" dirty="0" smtClean="0"/>
              <a:t>Un « diagnostic » de maladie neuromusculaire</a:t>
            </a:r>
            <a:endParaRPr lang="fr-FR" dirty="0"/>
          </a:p>
        </p:txBody>
      </p:sp>
      <p:graphicFrame>
        <p:nvGraphicFramePr>
          <p:cNvPr id="87" name="Graphique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61192"/>
              </p:ext>
            </p:extLst>
          </p:nvPr>
        </p:nvGraphicFramePr>
        <p:xfrm>
          <a:off x="2986370" y="1548250"/>
          <a:ext cx="3893248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1856656" y="4077072"/>
            <a:ext cx="5832648" cy="523220"/>
            <a:chOff x="326440" y="5059960"/>
            <a:chExt cx="4266073" cy="523220"/>
          </a:xfrm>
        </p:grpSpPr>
        <p:sp>
          <p:nvSpPr>
            <p:cNvPr id="2" name="Rectangle 1"/>
            <p:cNvSpPr/>
            <p:nvPr/>
          </p:nvSpPr>
          <p:spPr>
            <a:xfrm>
              <a:off x="560513" y="5059960"/>
              <a:ext cx="4032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latin typeface="Century Gothic" panose="020B0502020202020204" pitchFamily="34" charset="0"/>
                  <a:ea typeface="Times New Roman" pitchFamily="18" charset="0"/>
                  <a:cs typeface="Tahoma" pitchFamily="34" charset="0"/>
                </a:rPr>
                <a:t>La maladie est probablement neuromusculaire</a:t>
              </a:r>
            </a:p>
          </p:txBody>
        </p:sp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326440" y="5063362"/>
              <a:ext cx="108000" cy="239415"/>
            </a:xfrm>
            <a:prstGeom prst="rect">
              <a:avLst/>
            </a:prstGeom>
            <a:solidFill>
              <a:srgbClr val="92D050"/>
            </a:solidFill>
            <a:ln w="0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 anchorCtr="0">
              <a:spAutoFit/>
            </a:bodyPr>
            <a:lstStyle/>
            <a:p>
              <a:pPr algn="ctr">
                <a:lnSpc>
                  <a:spcPts val="1300"/>
                </a:lnSpc>
                <a:buClr>
                  <a:srgbClr val="000000"/>
                </a:buClr>
              </a:pPr>
              <a:endParaRPr lang="fr-FR" sz="10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856656" y="4521120"/>
            <a:ext cx="6961576" cy="576064"/>
            <a:chOff x="326440" y="5361489"/>
            <a:chExt cx="4251902" cy="738664"/>
          </a:xfrm>
        </p:grpSpPr>
        <p:sp>
          <p:nvSpPr>
            <p:cNvPr id="61" name="Text Box 15"/>
            <p:cNvSpPr txBox="1">
              <a:spLocks noChangeArrowheads="1"/>
            </p:cNvSpPr>
            <p:nvPr/>
          </p:nvSpPr>
          <p:spPr bwMode="auto">
            <a:xfrm>
              <a:off x="326440" y="5441836"/>
              <a:ext cx="108000" cy="239415"/>
            </a:xfrm>
            <a:prstGeom prst="rect">
              <a:avLst/>
            </a:prstGeom>
            <a:solidFill>
              <a:srgbClr val="7F52A0"/>
            </a:solidFill>
            <a:ln w="0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 anchorCtr="0">
              <a:spAutoFit/>
            </a:bodyPr>
            <a:lstStyle/>
            <a:p>
              <a:pPr algn="ctr">
                <a:lnSpc>
                  <a:spcPts val="1300"/>
                </a:lnSpc>
                <a:buClr>
                  <a:srgbClr val="000000"/>
                </a:buClr>
              </a:pPr>
              <a:endParaRPr lang="fr-FR" sz="1000" b="0" dirty="0" smtClean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6341" y="5361489"/>
              <a:ext cx="40320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latin typeface="Century Gothic" panose="020B0502020202020204" pitchFamily="34" charset="0"/>
                  <a:ea typeface="Times New Roman" pitchFamily="18" charset="0"/>
                  <a:cs typeface="Tahoma" pitchFamily="34" charset="0"/>
                </a:rPr>
                <a:t>Le diagnostic de maladie neuromusculaire est clairement affirmé, mais je n'ai pas le nom précis de la maladie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856656" y="5211197"/>
            <a:ext cx="7369916" cy="954107"/>
            <a:chOff x="326440" y="5848727"/>
            <a:chExt cx="4239091" cy="954107"/>
          </a:xfrm>
        </p:grpSpPr>
        <p:sp>
          <p:nvSpPr>
            <p:cNvPr id="100" name="Text Box 15"/>
            <p:cNvSpPr txBox="1">
              <a:spLocks noChangeArrowheads="1"/>
            </p:cNvSpPr>
            <p:nvPr/>
          </p:nvSpPr>
          <p:spPr bwMode="auto">
            <a:xfrm>
              <a:off x="326440" y="6006018"/>
              <a:ext cx="108000" cy="239415"/>
            </a:xfrm>
            <a:prstGeom prst="rect">
              <a:avLst/>
            </a:prstGeom>
            <a:solidFill>
              <a:srgbClr val="F28285"/>
            </a:solidFill>
            <a:ln w="0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 anchorCtr="0">
              <a:spAutoFit/>
            </a:bodyPr>
            <a:lstStyle/>
            <a:p>
              <a:pPr algn="ctr">
                <a:lnSpc>
                  <a:spcPts val="1300"/>
                </a:lnSpc>
                <a:buClr>
                  <a:srgbClr val="000000"/>
                </a:buClr>
              </a:pPr>
              <a:endParaRPr lang="fr-FR" sz="1000" b="0" dirty="0" smtClean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531" y="5848727"/>
              <a:ext cx="4032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latin typeface="Century Gothic" panose="020B0502020202020204" pitchFamily="34" charset="0"/>
                  <a:ea typeface="Times New Roman" pitchFamily="18" charset="0"/>
                  <a:cs typeface="Tahoma" pitchFamily="34" charset="0"/>
                </a:rPr>
                <a:t>Le diagnostic de maladie neuromusculaire et le nom d'un sous-groupe de ces maladies sont établis, mais je n'ai pas le nom précis de la maladie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856656" y="5906259"/>
            <a:ext cx="3951329" cy="262123"/>
            <a:chOff x="326440" y="6372470"/>
            <a:chExt cx="3845587" cy="262123"/>
          </a:xfrm>
        </p:grpSpPr>
        <p:sp>
          <p:nvSpPr>
            <p:cNvPr id="25" name="Rectangle 24"/>
            <p:cNvSpPr/>
            <p:nvPr/>
          </p:nvSpPr>
          <p:spPr>
            <a:xfrm>
              <a:off x="667978" y="6372470"/>
              <a:ext cx="3504049" cy="262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  <a:buClr>
                  <a:srgbClr val="000000"/>
                </a:buClr>
              </a:pPr>
              <a:r>
                <a:rPr lang="fr-FR" sz="1400" b="1" dirty="0">
                  <a:latin typeface="Century Gothic" panose="020B0502020202020204" pitchFamily="34" charset="0"/>
                  <a:ea typeface="Times New Roman" pitchFamily="18" charset="0"/>
                  <a:cs typeface="Tahoma" pitchFamily="34" charset="0"/>
                </a:rPr>
                <a:t>Non réponse 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326440" y="6375872"/>
              <a:ext cx="187790" cy="2394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 anchorCtr="0">
              <a:spAutoFit/>
            </a:bodyPr>
            <a:lstStyle/>
            <a:p>
              <a:pPr algn="ctr">
                <a:lnSpc>
                  <a:spcPts val="1300"/>
                </a:lnSpc>
                <a:buClr>
                  <a:srgbClr val="000000"/>
                </a:buClr>
              </a:pPr>
              <a:endParaRPr lang="fr-FR" sz="1000" b="0" dirty="0" smtClean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61" y="1496368"/>
            <a:ext cx="5949951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92561" y="620688"/>
            <a:ext cx="8543925" cy="566706"/>
          </a:xfrm>
        </p:spPr>
        <p:txBody>
          <a:bodyPr/>
          <a:lstStyle/>
          <a:p>
            <a:r>
              <a:rPr lang="fr-FR" dirty="0" smtClean="0"/>
              <a:t>Une longue attente d’un diagnostic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064568" y="1988840"/>
            <a:ext cx="7705228" cy="431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b="1" dirty="0">
                <a:solidFill>
                  <a:schemeClr val="tx1"/>
                </a:solidFill>
              </a:rPr>
              <a:t>Q :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</a:rPr>
              <a:t>Depuis combien de temps considérez-vous que </a:t>
            </a:r>
            <a:r>
              <a:rPr lang="fr-FR" sz="1400" b="1" dirty="0">
                <a:solidFill>
                  <a:schemeClr val="tx1"/>
                </a:solidFill>
              </a:rPr>
              <a:t>vous êtes en attente d'un diagnostic précis ?</a:t>
            </a:r>
          </a:p>
        </p:txBody>
      </p:sp>
      <p:graphicFrame>
        <p:nvGraphicFramePr>
          <p:cNvPr id="51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47580"/>
              </p:ext>
            </p:extLst>
          </p:nvPr>
        </p:nvGraphicFramePr>
        <p:xfrm>
          <a:off x="2000672" y="2767060"/>
          <a:ext cx="5076008" cy="2846166"/>
        </p:xfrm>
        <a:graphic>
          <a:graphicData uri="http://schemas.openxmlformats.org/drawingml/2006/table">
            <a:tbl>
              <a:tblPr/>
              <a:tblGrid>
                <a:gridCol w="1908000"/>
                <a:gridCol w="72008"/>
                <a:gridCol w="3096000"/>
              </a:tblGrid>
              <a:tr h="47436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Moins de 2 ans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436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ans à moins de 5 ans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36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 ans à moins de 10 ans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436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ans à moins de 20 ans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36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 ans ou plus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4361"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Non réponse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Graphique 11"/>
          <p:cNvGraphicFramePr/>
          <p:nvPr>
            <p:extLst>
              <p:ext uri="{D42A27DB-BD31-4B8C-83A1-F6EECF244321}">
                <p14:modId xmlns:p14="http://schemas.microsoft.com/office/powerpoint/2010/main" val="600456020"/>
              </p:ext>
            </p:extLst>
          </p:nvPr>
        </p:nvGraphicFramePr>
        <p:xfrm>
          <a:off x="4070249" y="2673008"/>
          <a:ext cx="2856413" cy="298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Étoile à 32 branches 55"/>
          <p:cNvSpPr/>
          <p:nvPr/>
        </p:nvSpPr>
        <p:spPr>
          <a:xfrm>
            <a:off x="7961485" y="3191309"/>
            <a:ext cx="612000" cy="612000"/>
          </a:xfrm>
          <a:prstGeom prst="star32">
            <a:avLst>
              <a:gd name="adj" fmla="val 4675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4" name="Étoile à 32 branches 23"/>
          <p:cNvSpPr/>
          <p:nvPr/>
        </p:nvSpPr>
        <p:spPr>
          <a:xfrm>
            <a:off x="7450792" y="3579864"/>
            <a:ext cx="720000" cy="720000"/>
          </a:xfrm>
          <a:prstGeom prst="star32">
            <a:avLst>
              <a:gd name="adj" fmla="val 467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Étoile à 32 branches 24"/>
          <p:cNvSpPr/>
          <p:nvPr/>
        </p:nvSpPr>
        <p:spPr>
          <a:xfrm>
            <a:off x="7504792" y="3627717"/>
            <a:ext cx="612000" cy="612000"/>
          </a:xfrm>
          <a:prstGeom prst="star32">
            <a:avLst>
              <a:gd name="adj" fmla="val 4675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7436139" y="3672107"/>
            <a:ext cx="74930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">
              <a:spcBef>
                <a:spcPts val="60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fr-FR" sz="1400" b="1" i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ans</a:t>
            </a:r>
            <a:endParaRPr lang="fr-FR" sz="1400" b="1" i="1" dirty="0">
              <a:solidFill>
                <a:schemeClr val="bg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66751" y="2945089"/>
            <a:ext cx="16880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1E5E70"/>
                </a:solidFill>
                <a:latin typeface="Century Gothic"/>
              </a:rPr>
              <a:t>Temps moyen</a:t>
            </a:r>
          </a:p>
          <a:p>
            <a:pPr algn="ctr"/>
            <a:r>
              <a:rPr lang="fr-FR" sz="1100" dirty="0" smtClean="0">
                <a:solidFill>
                  <a:srgbClr val="1E5E70"/>
                </a:solidFill>
                <a:latin typeface="Century Gothic"/>
              </a:rPr>
              <a:t>(en années)</a:t>
            </a:r>
            <a:endParaRPr lang="fr-FR" sz="1400" dirty="0">
              <a:solidFill>
                <a:srgbClr val="1E5E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raphique 47"/>
          <p:cNvGraphicFramePr/>
          <p:nvPr>
            <p:extLst>
              <p:ext uri="{D42A27DB-BD31-4B8C-83A1-F6EECF244321}">
                <p14:modId xmlns:p14="http://schemas.microsoft.com/office/powerpoint/2010/main" val="186104714"/>
              </p:ext>
            </p:extLst>
          </p:nvPr>
        </p:nvGraphicFramePr>
        <p:xfrm>
          <a:off x="4604000" y="2823460"/>
          <a:ext cx="4021408" cy="355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Avec des </a:t>
            </a:r>
            <a:r>
              <a:rPr lang="fr-FR" dirty="0"/>
              <a:t>symptômes fortement ressentis au quotidien</a:t>
            </a:r>
            <a:endParaRPr lang="fr-FR" dirty="0" smtClean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44488" y="1499919"/>
            <a:ext cx="7705228" cy="431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1400" b="1" dirty="0" smtClean="0">
                <a:solidFill>
                  <a:schemeClr val="tx1"/>
                </a:solidFill>
              </a:rPr>
              <a:t>Q :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Ressentez-vous les conséquences suivantes de la maladie dans la vie quotidienne </a:t>
            </a:r>
            <a:r>
              <a:rPr lang="fr-FR" sz="1300" dirty="0">
                <a:solidFill>
                  <a:srgbClr val="13AFB7"/>
                </a:solidFill>
              </a:rPr>
              <a:t>:</a:t>
            </a:r>
            <a:endParaRPr lang="fr-FR" sz="1300" dirty="0" smtClean="0">
              <a:solidFill>
                <a:srgbClr val="13AFB7"/>
              </a:solidFill>
            </a:endParaRPr>
          </a:p>
        </p:txBody>
      </p:sp>
      <p:graphicFrame>
        <p:nvGraphicFramePr>
          <p:cNvPr id="6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39849"/>
              </p:ext>
            </p:extLst>
          </p:nvPr>
        </p:nvGraphicFramePr>
        <p:xfrm>
          <a:off x="533158" y="2929984"/>
          <a:ext cx="4058557" cy="3451340"/>
        </p:xfrm>
        <a:graphic>
          <a:graphicData uri="http://schemas.openxmlformats.org/drawingml/2006/table">
            <a:tbl>
              <a:tblPr/>
              <a:tblGrid>
                <a:gridCol w="4058557"/>
              </a:tblGrid>
              <a:tr h="345134"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Fatigabilité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45134"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Difficulté pour se relever, se déplacer, chutes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134"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Difficulté à soulever ou à manipuler des objets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134"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Douleurs, crampes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134"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Troubles respiratoires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134"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Troubles de la vision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134"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Difficultés à avaler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134"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Troubles cardiaques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134"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Troubles cognitifs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134"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Autres troubles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8" name="Rectangle 67"/>
          <p:cNvSpPr/>
          <p:nvPr/>
        </p:nvSpPr>
        <p:spPr bwMode="auto">
          <a:xfrm>
            <a:off x="584013" y="2277088"/>
            <a:ext cx="90000" cy="230400"/>
          </a:xfrm>
          <a:prstGeom prst="rect">
            <a:avLst/>
          </a:prstGeom>
          <a:solidFill>
            <a:srgbClr val="EB434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409612" y="2277088"/>
            <a:ext cx="90000" cy="230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18924" y="2277088"/>
            <a:ext cx="90000" cy="230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7198" y="2276872"/>
            <a:ext cx="1500191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Tout le temps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651432" y="2276872"/>
            <a:ext cx="106450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Souvent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629882" y="2277088"/>
            <a:ext cx="90000" cy="2304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444703" y="2276872"/>
            <a:ext cx="106450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Parfois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263923" y="2276872"/>
            <a:ext cx="106450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Rarement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945437" y="2132856"/>
            <a:ext cx="1688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Sous-total</a:t>
            </a:r>
            <a:b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</a:b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Tout le temps </a:t>
            </a:r>
            <a:b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</a:b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+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Souvent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7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80839"/>
              </p:ext>
            </p:extLst>
          </p:nvPr>
        </p:nvGraphicFramePr>
        <p:xfrm>
          <a:off x="8436062" y="2929984"/>
          <a:ext cx="751980" cy="3452400"/>
        </p:xfrm>
        <a:graphic>
          <a:graphicData uri="http://schemas.openxmlformats.org/drawingml/2006/table">
            <a:tbl>
              <a:tblPr/>
              <a:tblGrid>
                <a:gridCol w="751980"/>
              </a:tblGrid>
              <a:tr h="345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4003556" y="2277088"/>
            <a:ext cx="90000" cy="2304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defTabSz="914296" eaLnBrk="0" hangingPunct="0"/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8556" y="2276872"/>
            <a:ext cx="106450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Jamais</a:t>
            </a:r>
            <a:endParaRPr lang="fr-FR" sz="9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39627" y="6286799"/>
            <a:ext cx="1064505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800" i="1" dirty="0"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Non réponse 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207928" y="2929984"/>
            <a:ext cx="9137561" cy="1363112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185248" y="1084421"/>
            <a:ext cx="2619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Wingdings" panose="05000000000000000000" pitchFamily="2" charset="2"/>
              </a:rPr>
              <a:t>En moyenne 4 symptômes ressentis tout le temps ou souvent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210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0552" y="630046"/>
            <a:ext cx="8543925" cy="566706"/>
          </a:xfrm>
        </p:spPr>
        <p:txBody>
          <a:bodyPr/>
          <a:lstStyle/>
          <a:p>
            <a:r>
              <a:rPr lang="fr-FR" dirty="0" smtClean="0"/>
              <a:t>Une grande majorité des répondants sont en ALD</a:t>
            </a:r>
            <a:endParaRPr lang="fr-FR" dirty="0"/>
          </a:p>
        </p:txBody>
      </p:sp>
      <p:sp>
        <p:nvSpPr>
          <p:cNvPr id="8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74298" y="1772816"/>
            <a:ext cx="7705228" cy="43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chemeClr val="tx1"/>
                </a:solidFill>
              </a:rPr>
              <a:t>Q :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La maladie est-elle reconnue comme une Affection de Longue Durée (ALD) </a:t>
            </a:r>
            <a:endParaRPr lang="fr-FR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chemeClr val="tx1"/>
                </a:solidFill>
              </a:rPr>
              <a:t>par </a:t>
            </a:r>
            <a:r>
              <a:rPr lang="fr-FR" b="1" dirty="0">
                <a:solidFill>
                  <a:schemeClr val="tx1"/>
                </a:solidFill>
              </a:rPr>
              <a:t>votre caisse d'assurance </a:t>
            </a:r>
            <a:r>
              <a:rPr lang="fr-FR" b="1" dirty="0" smtClean="0">
                <a:solidFill>
                  <a:schemeClr val="tx1"/>
                </a:solidFill>
              </a:rPr>
              <a:t>maladie ?</a:t>
            </a:r>
          </a:p>
        </p:txBody>
      </p:sp>
      <p:graphicFrame>
        <p:nvGraphicFramePr>
          <p:cNvPr id="87" name="Graphique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323544"/>
              </p:ext>
            </p:extLst>
          </p:nvPr>
        </p:nvGraphicFramePr>
        <p:xfrm>
          <a:off x="2931961" y="2673376"/>
          <a:ext cx="3893248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160912" y="4191025"/>
            <a:ext cx="1332000" cy="239415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prstClr val="white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Oui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160912" y="4471422"/>
            <a:ext cx="1332000" cy="239415"/>
          </a:xfrm>
          <a:prstGeom prst="rect">
            <a:avLst/>
          </a:prstGeom>
          <a:solidFill>
            <a:srgbClr val="FFC00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Non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160912" y="4758455"/>
            <a:ext cx="1332000" cy="239415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prstClr val="white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Ne sait pas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160912" y="5045488"/>
            <a:ext cx="1332000" cy="239415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Non réponse </a:t>
            </a:r>
          </a:p>
        </p:txBody>
      </p:sp>
    </p:spTree>
    <p:extLst>
      <p:ext uri="{BB962C8B-B14F-4D97-AF65-F5344CB8AC3E}">
        <p14:creationId xmlns:p14="http://schemas.microsoft.com/office/powerpoint/2010/main" val="6327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60512" y="790207"/>
            <a:ext cx="3456384" cy="1054617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6 patients sur 10 bénéficient </a:t>
            </a:r>
            <a:r>
              <a:rPr lang="fr-FR" sz="2400" dirty="0"/>
              <a:t>d’une allocation liée au </a:t>
            </a:r>
            <a:r>
              <a:rPr lang="fr-FR" sz="2400" dirty="0" smtClean="0"/>
              <a:t>handicap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graphicFrame>
        <p:nvGraphicFramePr>
          <p:cNvPr id="38" name="Graphique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493792"/>
              </p:ext>
            </p:extLst>
          </p:nvPr>
        </p:nvGraphicFramePr>
        <p:xfrm>
          <a:off x="272480" y="1404373"/>
          <a:ext cx="3893248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228056" y="2996952"/>
            <a:ext cx="1332000" cy="239415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prstClr val="white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Oui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1208584" y="3296668"/>
            <a:ext cx="1332000" cy="239415"/>
          </a:xfrm>
          <a:prstGeom prst="rect">
            <a:avLst/>
          </a:prstGeom>
          <a:solidFill>
            <a:srgbClr val="FFC000"/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Non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208584" y="3589748"/>
            <a:ext cx="1332000" cy="239415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lnSpc>
                <a:spcPts val="1300"/>
              </a:lnSpc>
              <a:buClr>
                <a:srgbClr val="000000"/>
              </a:buClr>
            </a:pPr>
            <a:r>
              <a:rPr lang="fr-FR" sz="1000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Non réponse </a:t>
            </a: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06377"/>
              </p:ext>
            </p:extLst>
          </p:nvPr>
        </p:nvGraphicFramePr>
        <p:xfrm>
          <a:off x="1569698" y="5977931"/>
          <a:ext cx="1367078" cy="547078"/>
        </p:xfrm>
        <a:graphic>
          <a:graphicData uri="http://schemas.openxmlformats.org/drawingml/2006/table">
            <a:tbl>
              <a:tblPr/>
              <a:tblGrid>
                <a:gridCol w="756000"/>
                <a:gridCol w="611078"/>
              </a:tblGrid>
              <a:tr h="189488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fr-FR" sz="1100" b="1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795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79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réponse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kern="1200" dirty="0" smtClean="0">
                          <a:solidFill>
                            <a:srgbClr val="2E75B6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fr-FR" sz="1100" b="1" kern="1200" dirty="0">
                        <a:solidFill>
                          <a:srgbClr val="2E75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2936775" y="5747099"/>
            <a:ext cx="41436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prstClr val="black"/>
                </a:solidFill>
              </a:rPr>
              <a:t>Comparatif avec l’enquête générale  2015  - 2730  personnes</a:t>
            </a:r>
            <a:endParaRPr lang="fr-FR" sz="12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412776"/>
            <a:ext cx="389572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39" y="5977931"/>
            <a:ext cx="13716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29064" y="592812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prstClr val="black"/>
                </a:solidFill>
              </a:rPr>
              <a:t>Un tiers bénéficie de la </a:t>
            </a:r>
            <a:r>
              <a:rPr lang="fr-FR" sz="2200" b="1" dirty="0" smtClean="0">
                <a:solidFill>
                  <a:prstClr val="black"/>
                </a:solidFill>
              </a:rPr>
              <a:t>Prestation de Compensation du Handicap</a:t>
            </a:r>
            <a:endParaRPr lang="fr-FR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2561" y="558038"/>
            <a:ext cx="8543925" cy="566706"/>
          </a:xfrm>
        </p:spPr>
        <p:txBody>
          <a:bodyPr/>
          <a:lstStyle/>
          <a:p>
            <a:r>
              <a:rPr lang="fr-FR" dirty="0" smtClean="0"/>
              <a:t>Des malades </a:t>
            </a:r>
            <a:r>
              <a:rPr lang="fr-FR" dirty="0" smtClean="0"/>
              <a:t>neuromusculaires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20552" y="1412776"/>
            <a:ext cx="8425307" cy="4536504"/>
          </a:xfrm>
        </p:spPr>
        <p:txBody>
          <a:bodyPr>
            <a:noAutofit/>
          </a:bodyPr>
          <a:lstStyle/>
          <a:p>
            <a:endParaRPr lang="fr-FR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fr-FR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Des malades qui attendent un diagnostic en moyenne </a:t>
            </a:r>
            <a:r>
              <a:rPr lang="fr-F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depuis 16 ans</a:t>
            </a:r>
          </a:p>
          <a:p>
            <a:endParaRPr lang="fr-FR" sz="24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fr-FR" sz="2400" b="1" dirty="0">
                <a:solidFill>
                  <a:schemeClr val="tx1"/>
                </a:solidFill>
              </a:rPr>
              <a:t>Des malades ayant un </a:t>
            </a:r>
            <a:r>
              <a:rPr lang="fr-FR" sz="2400" b="1" dirty="0">
                <a:solidFill>
                  <a:srgbClr val="FF0000"/>
                </a:solidFill>
              </a:rPr>
              <a:t>profil comparable au reste des malades neuromusculaires,</a:t>
            </a:r>
            <a:r>
              <a:rPr lang="fr-FR" sz="2400" b="1" dirty="0">
                <a:solidFill>
                  <a:schemeClr val="tx1"/>
                </a:solidFill>
              </a:rPr>
              <a:t> tant en terme d'âge que de conséquences de la maladie sur la vie quotidienne</a:t>
            </a:r>
          </a:p>
          <a:p>
            <a:endParaRPr lang="fr-FR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fr-FR" sz="2400" b="1" dirty="0" smtClean="0">
                <a:solidFill>
                  <a:schemeClr val="tx1"/>
                </a:solidFill>
              </a:rPr>
              <a:t>L’accès </a:t>
            </a:r>
            <a:r>
              <a:rPr lang="fr-FR" sz="2400" b="1" dirty="0">
                <a:solidFill>
                  <a:schemeClr val="tx1"/>
                </a:solidFill>
              </a:rPr>
              <a:t>aux </a:t>
            </a:r>
            <a:r>
              <a:rPr lang="fr-FR" sz="2400" b="1" dirty="0">
                <a:solidFill>
                  <a:srgbClr val="FF0000"/>
                </a:solidFill>
              </a:rPr>
              <a:t>prestations  spécifiques à la maladie et au handicap sont tout à fait comparable </a:t>
            </a:r>
            <a:r>
              <a:rPr lang="fr-FR" sz="2400" b="1" dirty="0">
                <a:solidFill>
                  <a:schemeClr val="tx1"/>
                </a:solidFill>
              </a:rPr>
              <a:t>au reste des malades neuromusculaires</a:t>
            </a:r>
          </a:p>
          <a:p>
            <a:pPr marL="342900" indent="-342900">
              <a:buFont typeface="Wingdings"/>
              <a:buChar char="à"/>
            </a:pPr>
            <a:endParaRPr lang="fr-FR" sz="2000" b="1" dirty="0">
              <a:solidFill>
                <a:schemeClr val="tx1"/>
              </a:solidFill>
            </a:endParaRPr>
          </a:p>
          <a:p>
            <a:endParaRPr lang="fr-FR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50834"/>
              </p:ext>
            </p:extLst>
          </p:nvPr>
        </p:nvGraphicFramePr>
        <p:xfrm>
          <a:off x="6730713" y="2659484"/>
          <a:ext cx="3017540" cy="3793850"/>
        </p:xfrm>
        <a:graphic>
          <a:graphicData uri="http://schemas.openxmlformats.org/drawingml/2006/table">
            <a:tbl>
              <a:tblPr/>
              <a:tblGrid>
                <a:gridCol w="3017540"/>
              </a:tblGrid>
              <a:tr h="379385">
                <a:tc>
                  <a:txBody>
                    <a:bodyPr/>
                    <a:lstStyle/>
                    <a:p>
                      <a:pPr algn="r" fontAlgn="t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algn="r" fontAlgn="t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algn="r" fontAlgn="t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algn="r" fontAlgn="t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algn="r" fontAlgn="t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algn="r" fontAlgn="t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algn="r" fontAlgn="t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algn="r" fontAlgn="t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algn="r" fontAlgn="t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algn="r" fontAlgn="b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92560" y="286152"/>
            <a:ext cx="9001000" cy="566706"/>
          </a:xfrm>
          <a:noFill/>
        </p:spPr>
        <p:txBody>
          <a:bodyPr>
            <a:normAutofit fontScale="90000"/>
          </a:bodyPr>
          <a:lstStyle/>
          <a:p>
            <a:r>
              <a:rPr lang="fr-FR" dirty="0" smtClean="0"/>
              <a:t>Les symptômes qui portent atteinte aux fonctions vitales entrainent des délais de </a:t>
            </a: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consultation </a:t>
            </a:r>
            <a:r>
              <a:rPr lang="fr-FR" dirty="0" smtClean="0"/>
              <a:t>plus courts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92188" y="980728"/>
            <a:ext cx="7921251" cy="431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fr-FR" sz="1300" dirty="0" smtClean="0">
                <a:solidFill>
                  <a:srgbClr val="13AFB7"/>
                </a:solidFill>
              </a:rPr>
              <a:t>Q :</a:t>
            </a:r>
            <a:r>
              <a:rPr lang="pl-PL" sz="1300" dirty="0" smtClean="0">
                <a:solidFill>
                  <a:srgbClr val="13AFB7"/>
                </a:solidFill>
              </a:rPr>
              <a:t> </a:t>
            </a:r>
            <a:r>
              <a:rPr lang="fr-FR" sz="1300" dirty="0">
                <a:solidFill>
                  <a:srgbClr val="13AFB7"/>
                </a:solidFill>
              </a:rPr>
              <a:t>A quel âge ces symptômes ont-ils été </a:t>
            </a:r>
            <a:r>
              <a:rPr lang="fr-FR" sz="1300" dirty="0" smtClean="0">
                <a:solidFill>
                  <a:srgbClr val="13AFB7"/>
                </a:solidFill>
              </a:rPr>
              <a:t>ressentis ?</a:t>
            </a:r>
          </a:p>
          <a:p>
            <a:pPr>
              <a:spcBef>
                <a:spcPts val="0"/>
              </a:spcBef>
            </a:pPr>
            <a:r>
              <a:rPr lang="fr-FR" sz="1300" dirty="0">
                <a:solidFill>
                  <a:srgbClr val="13AFB7"/>
                </a:solidFill>
              </a:rPr>
              <a:t>Q :</a:t>
            </a:r>
            <a:r>
              <a:rPr lang="pl-PL" sz="1300" dirty="0">
                <a:solidFill>
                  <a:srgbClr val="13AFB7"/>
                </a:solidFill>
              </a:rPr>
              <a:t> </a:t>
            </a:r>
            <a:r>
              <a:rPr lang="fr-FR" sz="1300" dirty="0">
                <a:solidFill>
                  <a:srgbClr val="13AFB7"/>
                </a:solidFill>
              </a:rPr>
              <a:t>Au bout de combien de mois avez-vous consulté pour ces </a:t>
            </a:r>
            <a:r>
              <a:rPr lang="fr-FR" sz="1300" dirty="0" smtClean="0">
                <a:solidFill>
                  <a:srgbClr val="13AFB7"/>
                </a:solidFill>
              </a:rPr>
              <a:t>symptômes ?</a:t>
            </a:r>
            <a:endParaRPr lang="fr-FR" sz="1300" dirty="0">
              <a:solidFill>
                <a:srgbClr val="13AFB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6856" y="2125411"/>
            <a:ext cx="2016224" cy="369332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fr-FR" sz="1300" b="1" dirty="0" smtClean="0">
                <a:solidFill>
                  <a:srgbClr val="4472C4">
                    <a:lumMod val="75000"/>
                  </a:srgbClr>
                </a:solidFill>
                <a:latin typeface="Century Gothic"/>
              </a:rPr>
              <a:t>Age auquel le symptôme</a:t>
            </a:r>
          </a:p>
          <a:p>
            <a:pPr algn="ctr"/>
            <a:r>
              <a:rPr lang="fr-FR" sz="1300" b="1" dirty="0" smtClean="0">
                <a:solidFill>
                  <a:srgbClr val="4472C4">
                    <a:lumMod val="75000"/>
                  </a:srgbClr>
                </a:solidFill>
                <a:latin typeface="Century Gothic"/>
              </a:rPr>
              <a:t>a été ressenti</a:t>
            </a:r>
          </a:p>
          <a:p>
            <a:pPr algn="ctr"/>
            <a:r>
              <a:rPr lang="fr-FR" sz="1100" b="1" i="1" dirty="0" smtClean="0">
                <a:solidFill>
                  <a:srgbClr val="4472C4">
                    <a:lumMod val="75000"/>
                  </a:srgbClr>
                </a:solidFill>
                <a:latin typeface="Century Gothic"/>
              </a:rPr>
              <a:t>(en années)</a:t>
            </a:r>
            <a:endParaRPr lang="fr-FR" sz="1100" b="1" i="1" dirty="0">
              <a:solidFill>
                <a:srgbClr val="4472C4">
                  <a:lumMod val="75000"/>
                </a:srgbClr>
              </a:solidFill>
              <a:latin typeface="Century Gothic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93077" y="2125411"/>
            <a:ext cx="2480403" cy="369332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en-US" sz="1300" b="1" dirty="0" smtClean="0">
                <a:solidFill>
                  <a:srgbClr val="548235"/>
                </a:solidFill>
                <a:latin typeface="Century Gothic"/>
              </a:rPr>
              <a:t>Première consultation</a:t>
            </a:r>
          </a:p>
          <a:p>
            <a:pPr algn="ctr"/>
            <a:r>
              <a:rPr lang="en-US" sz="1100" b="1" i="1" dirty="0" smtClean="0">
                <a:solidFill>
                  <a:srgbClr val="548235"/>
                </a:solidFill>
                <a:latin typeface="Century Gothic"/>
              </a:rPr>
              <a:t>(</a:t>
            </a:r>
            <a:r>
              <a:rPr lang="fr-FR" sz="1100" b="1" i="1" dirty="0" smtClean="0">
                <a:solidFill>
                  <a:srgbClr val="548235"/>
                </a:solidFill>
                <a:latin typeface="Century Gothic"/>
              </a:rPr>
              <a:t>en</a:t>
            </a:r>
            <a:r>
              <a:rPr lang="en-US" sz="1100" b="1" i="1" dirty="0" smtClean="0">
                <a:solidFill>
                  <a:srgbClr val="548235"/>
                </a:solidFill>
                <a:latin typeface="Century Gothic"/>
              </a:rPr>
              <a:t> </a:t>
            </a:r>
            <a:r>
              <a:rPr lang="fr-FR" sz="1100" b="1" i="1" dirty="0" smtClean="0">
                <a:solidFill>
                  <a:srgbClr val="548235"/>
                </a:solidFill>
                <a:latin typeface="Century Gothic"/>
              </a:rPr>
              <a:t>mois</a:t>
            </a:r>
            <a:r>
              <a:rPr lang="en-US" sz="1100" b="1" i="1" dirty="0" smtClean="0">
                <a:solidFill>
                  <a:srgbClr val="548235"/>
                </a:solidFill>
                <a:latin typeface="Century Gothic"/>
              </a:rPr>
              <a:t>)</a:t>
            </a:r>
            <a:endParaRPr lang="fr-FR" sz="1100" b="1" i="1" dirty="0">
              <a:solidFill>
                <a:srgbClr val="548235"/>
              </a:solidFill>
              <a:latin typeface="Century Gothic"/>
            </a:endParaRPr>
          </a:p>
        </p:txBody>
      </p:sp>
      <p:graphicFrame>
        <p:nvGraphicFramePr>
          <p:cNvPr id="7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87348"/>
              </p:ext>
            </p:extLst>
          </p:nvPr>
        </p:nvGraphicFramePr>
        <p:xfrm>
          <a:off x="0" y="2659484"/>
          <a:ext cx="6621283" cy="3793850"/>
        </p:xfrm>
        <a:graphic>
          <a:graphicData uri="http://schemas.openxmlformats.org/drawingml/2006/table">
            <a:tbl>
              <a:tblPr/>
              <a:tblGrid>
                <a:gridCol w="3597275"/>
                <a:gridCol w="72008"/>
                <a:gridCol w="2952000"/>
              </a:tblGrid>
              <a:tr h="379385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Difficulté 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pour se relever et/ou se déplacer et/ou chutes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Fatigabilité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Douleurs, crampes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Troubles de la vision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Difficulté à soulever ou à manipuler des objets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Troubles cognitifs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Troubles respiratoires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Difficultés 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à avaler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Troubles cardiaques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385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Autres troubles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4" name="Graphique 11"/>
          <p:cNvGraphicFramePr/>
          <p:nvPr>
            <p:extLst>
              <p:ext uri="{D42A27DB-BD31-4B8C-83A1-F6EECF244321}">
                <p14:modId xmlns:p14="http://schemas.microsoft.com/office/powerpoint/2010/main" val="1997770071"/>
              </p:ext>
            </p:extLst>
          </p:nvPr>
        </p:nvGraphicFramePr>
        <p:xfrm>
          <a:off x="3656856" y="2601344"/>
          <a:ext cx="2856413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6" name="Graphique 11"/>
          <p:cNvGraphicFramePr/>
          <p:nvPr>
            <p:extLst>
              <p:ext uri="{D42A27DB-BD31-4B8C-83A1-F6EECF244321}">
                <p14:modId xmlns:p14="http://schemas.microsoft.com/office/powerpoint/2010/main" val="2120495731"/>
              </p:ext>
            </p:extLst>
          </p:nvPr>
        </p:nvGraphicFramePr>
        <p:xfrm>
          <a:off x="6811276" y="2601344"/>
          <a:ext cx="2856413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5808629" y="2734321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 smtClean="0">
                <a:solidFill>
                  <a:srgbClr val="4472C4">
                    <a:lumMod val="75000"/>
                  </a:srgbClr>
                </a:solidFill>
              </a:rPr>
              <a:t>ans</a:t>
            </a:r>
            <a:endParaRPr lang="fr-FR" sz="1100" i="1" dirty="0">
              <a:solidFill>
                <a:prstClr val="black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031318" y="2734321"/>
            <a:ext cx="4555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 smtClean="0">
                <a:solidFill>
                  <a:srgbClr val="70AD47">
                    <a:lumMod val="75000"/>
                  </a:srgbClr>
                </a:solidFill>
              </a:rPr>
              <a:t>mois</a:t>
            </a:r>
            <a:endParaRPr lang="fr-FR" sz="1100" i="1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7930" y="2888209"/>
            <a:ext cx="1064505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8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Base : 241</a:t>
            </a:r>
            <a:endParaRPr lang="fr-FR" sz="800" i="1" dirty="0">
              <a:solidFill>
                <a:prstClr val="black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37929" y="3263778"/>
            <a:ext cx="1064505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8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Base : 181</a:t>
            </a:r>
            <a:endParaRPr lang="fr-FR" sz="800" i="1" dirty="0">
              <a:solidFill>
                <a:prstClr val="black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22850" y="4392257"/>
            <a:ext cx="1064505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8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Base : 172</a:t>
            </a:r>
            <a:endParaRPr lang="fr-FR" sz="800" i="1" dirty="0">
              <a:solidFill>
                <a:prstClr val="black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26219" y="3639347"/>
            <a:ext cx="1064505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8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Base : 155</a:t>
            </a:r>
            <a:endParaRPr lang="fr-FR" sz="800" i="1" dirty="0">
              <a:solidFill>
                <a:prstClr val="black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28923" y="5178126"/>
            <a:ext cx="1064505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8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Base : 105</a:t>
            </a:r>
            <a:endParaRPr lang="fr-FR" sz="800" i="1" dirty="0">
              <a:solidFill>
                <a:prstClr val="black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09285" y="4037276"/>
            <a:ext cx="1064505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8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Base : 85</a:t>
            </a:r>
            <a:endParaRPr lang="fr-FR" sz="800" i="1" dirty="0">
              <a:solidFill>
                <a:prstClr val="black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4317" y="5543477"/>
            <a:ext cx="1064505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8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Base : 70</a:t>
            </a:r>
            <a:endParaRPr lang="fr-FR" sz="800" i="1" dirty="0">
              <a:solidFill>
                <a:prstClr val="black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8839" y="5908828"/>
            <a:ext cx="1064505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8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Base : 70</a:t>
            </a:r>
            <a:endParaRPr lang="fr-FR" sz="800" i="1" dirty="0">
              <a:solidFill>
                <a:prstClr val="black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27892" y="6318976"/>
            <a:ext cx="1064505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8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Base : 43</a:t>
            </a:r>
            <a:endParaRPr lang="fr-FR" sz="800" i="1" dirty="0">
              <a:solidFill>
                <a:prstClr val="black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00818" y="4780007"/>
            <a:ext cx="1064505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8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itchFamily="18" charset="0"/>
                <a:cs typeface="Tahoma" pitchFamily="34" charset="0"/>
              </a:rPr>
              <a:t>Base : 47</a:t>
            </a:r>
            <a:endParaRPr lang="fr-FR" sz="800" i="1" dirty="0">
              <a:solidFill>
                <a:prstClr val="black"/>
              </a:solidFill>
              <a:latin typeface="Century Gothic" panose="020B0502020202020204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ère pag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Intercallai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Intercallai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A9D18E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anchor="ctr">
        <a:spAutoFit/>
      </a:bodyPr>
      <a:lstStyle>
        <a:defPPr algn="ctr" eaLnBrk="0" hangingPunct="0">
          <a:lnSpc>
            <a:spcPts val="1200"/>
          </a:lnSpc>
          <a:defRPr sz="1400" dirty="0" smtClean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A9D18E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anchor="ctr">
        <a:spAutoFit/>
      </a:bodyPr>
      <a:lstStyle>
        <a:defPPr algn="ctr" eaLnBrk="0" hangingPunct="0">
          <a:lnSpc>
            <a:spcPts val="1200"/>
          </a:lnSpc>
          <a:defRPr sz="1400" dirty="0" smtClean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A9D18E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anchor="ctr">
        <a:spAutoFit/>
      </a:bodyPr>
      <a:lstStyle>
        <a:defPPr algn="ctr" eaLnBrk="0" hangingPunct="0">
          <a:lnSpc>
            <a:spcPts val="1200"/>
          </a:lnSpc>
          <a:defRPr sz="1400" dirty="0" smtClean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callai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ITRE storytll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A9D18E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anchor="ctr">
        <a:spAutoFit/>
      </a:bodyPr>
      <a:lstStyle>
        <a:defPPr algn="ctr" eaLnBrk="0" hangingPunct="0">
          <a:lnSpc>
            <a:spcPts val="1200"/>
          </a:lnSpc>
          <a:defRPr sz="1400" dirty="0" smtClean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rnièr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HAPITRE storytll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HAPITRE storytll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HAPITRE storytll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34518</TotalTime>
  <Words>2577</Words>
  <Application>Microsoft Office PowerPoint</Application>
  <PresentationFormat>Format A4 (210 x 297 mm)</PresentationFormat>
  <Paragraphs>509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15</vt:i4>
      </vt:variant>
      <vt:variant>
        <vt:lpstr>Titres des diapositives</vt:lpstr>
      </vt:variant>
      <vt:variant>
        <vt:i4>29</vt:i4>
      </vt:variant>
    </vt:vector>
  </HeadingPairs>
  <TitlesOfParts>
    <vt:vector size="44" baseType="lpstr">
      <vt:lpstr>1ère page </vt:lpstr>
      <vt:lpstr>Intercallaires</vt:lpstr>
      <vt:lpstr>CHAPITRE storytlling</vt:lpstr>
      <vt:lpstr>Contenu</vt:lpstr>
      <vt:lpstr>Dernière page</vt:lpstr>
      <vt:lpstr>1_CHAPITRE storytlling</vt:lpstr>
      <vt:lpstr>2_CHAPITRE storytlling</vt:lpstr>
      <vt:lpstr>3_CHAPITRE storytlling</vt:lpstr>
      <vt:lpstr>1_Contenu</vt:lpstr>
      <vt:lpstr>1_Intercallaires</vt:lpstr>
      <vt:lpstr>2_Intercallaires</vt:lpstr>
      <vt:lpstr>2_Contenu</vt:lpstr>
      <vt:lpstr>3_Contenu</vt:lpstr>
      <vt:lpstr>4_Contenu</vt:lpstr>
      <vt:lpstr>Thème Office</vt:lpstr>
      <vt:lpstr>Les malades neuromusculaires  et l’errance diagnostique</vt:lpstr>
      <vt:lpstr>Les personnes en errance ayant répondu à l’enquête</vt:lpstr>
      <vt:lpstr>Un « diagnostic » de maladie neuromusculaire</vt:lpstr>
      <vt:lpstr>Une longue attente d’un diagnostic</vt:lpstr>
      <vt:lpstr>Avec des symptômes fortement ressentis au quotidien</vt:lpstr>
      <vt:lpstr>Une grande majorité des répondants sont en ALD</vt:lpstr>
      <vt:lpstr>6 patients sur 10 bénéficient d’une allocation liée au handicap </vt:lpstr>
      <vt:lpstr>Des malades neuromusculaires</vt:lpstr>
      <vt:lpstr>Les symptômes qui portent atteinte aux fonctions vitales entrainent des délais de 1ère consultation plus courts</vt:lpstr>
      <vt:lpstr>Une orientation vers un neurologue rarement immédiate</vt:lpstr>
      <vt:lpstr>En moyenne plus d’un an entre la 1ère consultation et le diagnostic d’une probable maladie neuromusculaire</vt:lpstr>
      <vt:lpstr>Un délai avant de nommer la maladie neuromusculaire  qui se dégrade !</vt:lpstr>
      <vt:lpstr>Présentation PowerPoint</vt:lpstr>
      <vt:lpstr>Une étude génétique familiale réalisée  dans moins de la moitié des situations</vt:lpstr>
      <vt:lpstr>Un tiers des répondants connaît une personne touchée par une maladie comparable dans sa famille</vt:lpstr>
      <vt:lpstr>Avant l’annonce d’une maladie neuromusculaire le récit d’un parcours difficile…</vt:lpstr>
      <vt:lpstr>Un soutien important de l’entourage</vt:lpstr>
      <vt:lpstr>Un sentiment d’information assez bon mais une coordination des professionnels de santé perfectible</vt:lpstr>
      <vt:lpstr>Une forte envie de lutter contre la maladie comparable à celle observée sur l’ensemble des malades diagnostiqués</vt:lpstr>
      <vt:lpstr>Des projets d’avenir fortement perturbés</vt:lpstr>
      <vt:lpstr>Un espoir de réponse encore présent chez 6 personnes sur 10</vt:lpstr>
      <vt:lpstr>Présentation PowerPoint</vt:lpstr>
      <vt:lpstr>Une confiance prudente à l’égard des professionnels de santé</vt:lpstr>
      <vt:lpstr>Moins des 2/3 des malades sont suivis  en consultation pluridisciplinaire</vt:lpstr>
      <vt:lpstr>Présentation PowerPoint</vt:lpstr>
      <vt:lpstr>Un réel souhait d’une prise en charge médicale de qualité</vt:lpstr>
      <vt:lpstr>Autres motivations à avoir un diagnostic…</vt:lpstr>
      <vt:lpstr>Une maladie neuromusculaire non étiquetée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Curtelin</dc:creator>
  <cp:lastModifiedBy>DUGUET, Christophe</cp:lastModifiedBy>
  <cp:revision>914</cp:revision>
  <cp:lastPrinted>2016-03-09T14:17:51Z</cp:lastPrinted>
  <dcterms:created xsi:type="dcterms:W3CDTF">2015-08-28T13:45:31Z</dcterms:created>
  <dcterms:modified xsi:type="dcterms:W3CDTF">2016-05-23T20:55:52Z</dcterms:modified>
</cp:coreProperties>
</file>